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9" r:id="rId3"/>
    <p:sldId id="257" r:id="rId4"/>
    <p:sldId id="270" r:id="rId5"/>
    <p:sldId id="271" r:id="rId6"/>
    <p:sldId id="272" r:id="rId7"/>
    <p:sldId id="267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45F"/>
    <a:srgbClr val="89C8EF"/>
    <a:srgbClr val="9CB9DC"/>
    <a:srgbClr val="E0E9F4"/>
    <a:srgbClr val="993300"/>
    <a:srgbClr val="F3CE3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660"/>
  </p:normalViewPr>
  <p:slideViewPr>
    <p:cSldViewPr>
      <p:cViewPr varScale="1">
        <p:scale>
          <a:sx n="92" d="100"/>
          <a:sy n="92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3C245-F698-4E51-9E59-8E9B6A7E7878}" type="datetimeFigureOut">
              <a:rPr lang="pt-PT" smtClean="0"/>
              <a:t>21/11/2014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ECE7-DF8E-40DB-8185-71812D51A5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966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27384"/>
            <a:ext cx="9577064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5303-8872-4DB6-8279-49648093BF17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140E-76CA-40FA-A2F9-DD015A9520D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12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738" y="6161088"/>
            <a:ext cx="3619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8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8CB5-8C87-4F7D-8228-B28189797EDB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5AB0-BA59-449B-8F77-5C832BD726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7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5523-DF87-41E7-9593-191AFD9F082F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1DC1-01CC-4896-A6AB-6DE46252608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075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E214-1562-45DC-96CB-139017A2E370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6F37-1A9D-40FD-B6B7-19F1D361E8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28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1ADA-A6C3-4C86-86BA-F1DFBC4DF0AE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83BC-F255-4971-9BE8-785DC419078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674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71E4-B730-4B9B-9A55-9D5A7BBE2F21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54D8-7060-4B66-9C05-2AFB979523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89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D320-06DC-4B23-8FE5-878A53E22A0A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CAA5-3D47-451A-9D92-C68619122C8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608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E8B5-2E54-4E73-BA7E-A9B1CC41A472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9AA6-3013-4E04-B5C6-EA00A8B48C4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87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EE2B1-852E-493A-B118-65A37C02581B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1658-00BE-4D32-BEA6-7F40D711ED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219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2585-A149-4B97-908C-C06AFA0E6B56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35A7-23C3-4B9A-B0D8-E721F7ED78F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34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70EC5-A7C0-4B65-AF8B-7F647993B8EF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8681-EBAD-4D42-9D07-711A2D622E2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2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09BEAD-5A7A-4165-B1F9-1C854F39E836}" type="datetimeFigureOut">
              <a:rPr lang="es-ES"/>
              <a:pPr>
                <a:defRPr/>
              </a:pPr>
              <a:t>21/11/2014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5E69E-B272-4170-BA1B-4B4ADBBE5D9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hyperlink" Target="http://envolverde.com.br/portal/wp-content/uploads/2013/03/agua8.jpg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envolverde.com.br/portal/wp-content/uploads/2013/03/c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envolverde.com.br/portal/wp-content/uploads/2013/01/recurso.jpg?9d7bd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hyperlink" Target="http://envolverde.com.br/portal/wp-content/uploads/2013/01/criancas.jpg?9d7bd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.krupenski@oikos.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oikos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573582" y="6197958"/>
            <a:ext cx="40238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PAINEL  II – O Valor da </a:t>
            </a:r>
            <a:r>
              <a:rPr lang="en-US" b="1" dirty="0" err="1">
                <a:solidFill>
                  <a:srgbClr val="17445F"/>
                </a:solidFill>
                <a:latin typeface="HamburgerHeaven" pitchFamily="2" charset="0"/>
                <a:cs typeface="+mn-cs"/>
              </a:rPr>
              <a:t>Á</a:t>
            </a:r>
            <a:r>
              <a:rPr lang="en-US" b="1" dirty="0" err="1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gua</a:t>
            </a:r>
            <a:r>
              <a:rPr lang="en-US" b="1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  -</a:t>
            </a:r>
            <a:r>
              <a:rPr lang="en-US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 PEDRO KRUPENSKI</a:t>
            </a:r>
            <a:endParaRPr lang="es-ES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0" y="5229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17445F"/>
                </a:solidFill>
                <a:latin typeface="HamburgerHeaven" pitchFamily="2" charset="0"/>
              </a:rPr>
              <a:t>O DIREITO À ÁGUA</a:t>
            </a:r>
            <a:endParaRPr lang="es-ES" sz="2800" dirty="0">
              <a:solidFill>
                <a:srgbClr val="17445F"/>
              </a:solidFill>
              <a:latin typeface="HamburgerHeaven" pitchFamily="2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043480"/>
            <a:ext cx="1135631" cy="4597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" y="2996952"/>
            <a:ext cx="8244408" cy="2113097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818" y="277627"/>
            <a:ext cx="2528900" cy="2520280"/>
          </a:xfrm>
          <a:prstGeom prst="rect">
            <a:avLst/>
          </a:prstGeom>
        </p:spPr>
      </p:pic>
      <p:pic>
        <p:nvPicPr>
          <p:cNvPr id="10" name="irc_mi" descr="http://www.parkour.pt/site/portfolio/escolas/_escola_do_cadaval/brasao.png"/>
          <p:cNvPicPr/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043480"/>
            <a:ext cx="438150" cy="45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xograma: introdução manual 5"/>
          <p:cNvSpPr/>
          <p:nvPr/>
        </p:nvSpPr>
        <p:spPr>
          <a:xfrm>
            <a:off x="3131840" y="188640"/>
            <a:ext cx="6408712" cy="1800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3563888" y="839034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5000" dirty="0" smtClean="0">
                <a:solidFill>
                  <a:srgbClr val="17445F"/>
                </a:solidFill>
                <a:latin typeface="HamburgerHeaven" pitchFamily="2" charset="0"/>
              </a:rPr>
              <a:t>O DIREITO À ÁGUA</a:t>
            </a:r>
            <a:endParaRPr lang="pt-PT" sz="5000" dirty="0">
              <a:solidFill>
                <a:srgbClr val="17445F"/>
              </a:solidFill>
              <a:latin typeface="HamburgerHeaven" pitchFamily="2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550" y="0"/>
            <a:ext cx="2730946" cy="26991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83568" y="2924944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Há várias e muito ricas abordagens possíveis a este tema.</a:t>
            </a:r>
          </a:p>
          <a:p>
            <a:pPr algn="just"/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Vou cingir-me à abordagem da cooperação internacional para o desenvolvimento segundo a qual tem que ser assegurada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algn="just"/>
            <a:endParaRPr lang="pt-BR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  <a:latin typeface="+mn-lt"/>
              </a:rPr>
              <a:t>“a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capacidade de uma população salvaguardar o acesso sustentável a quantidades adequadas e de qualidade aceitável de água para manter os meios de sustento, o bem-estar humano e o desenvolvimento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socioeconómico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, para garantir a proteção contra a contaminação da água e os desastres a ela relacionados, e para preservar os ecossistemas em um clima de paz e estabilidade política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” – </a:t>
            </a:r>
            <a:r>
              <a:rPr lang="pt-BR" u="sng" dirty="0" smtClean="0">
                <a:solidFill>
                  <a:schemeClr val="bg1"/>
                </a:solidFill>
                <a:latin typeface="+mn-lt"/>
              </a:rPr>
              <a:t>a segurança </a:t>
            </a:r>
            <a:r>
              <a:rPr lang="pt-BR" u="sng" dirty="0">
                <a:solidFill>
                  <a:schemeClr val="bg1"/>
                </a:solidFill>
                <a:latin typeface="+mn-lt"/>
              </a:rPr>
              <a:t>hídrica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endParaRPr lang="pt-PT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0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4400" y="6172200"/>
            <a:ext cx="2551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>
                <a:solidFill>
                  <a:schemeClr val="bg1"/>
                </a:solidFill>
                <a:latin typeface="HamburgerHeaven" pitchFamily="2" charset="0"/>
              </a:rPr>
              <a:t>x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50736" y="6196013"/>
            <a:ext cx="10695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DIREITO À ÁGUA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20688"/>
            <a:ext cx="3421129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900" spc="-150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A DIMENSÃO DO PROBLEMA</a:t>
            </a:r>
            <a:endParaRPr lang="es-ES" sz="2900" spc="-150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6113" y="1522450"/>
            <a:ext cx="405085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+mn-lt"/>
              </a:rPr>
              <a:t>Atualmente 750 milhões de pessoas não têm acesso potável, enquanto cerca de 2 milhões de crianças abaixo dos cinco anos morrem a cada ano por falta de água potável e de saneamento adequado.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+mn-lt"/>
              </a:rPr>
              <a:t> 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+mn-lt"/>
              </a:rPr>
              <a:t>Estima-se que a procura de água cresça em 40% até 2030 e que 1,8 mil milhões de pessoas (1/6 da população mundial), em breve, vivam em países ou regiões afetadas pela escassez hídrica. 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dirty="0">
                <a:latin typeface="+mn-lt"/>
              </a:rPr>
              <a:t> </a:t>
            </a:r>
            <a:endParaRPr lang="pt-PT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475656" y="5250951"/>
            <a:ext cx="77755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+mn-lt"/>
              </a:rPr>
              <a:t>A ONU afirma que daqui a 17 anos (2030), a procura por água vai superar a oferta em mais de 40%. Em 2050 a situação será pior pois a população mundial será de 9 mil milhões de habitantes.</a:t>
            </a:r>
            <a:endParaRPr lang="pt-PT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2372"/>
            <a:ext cx="3017171" cy="22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23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2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3" name="Imagem 12" descr="agua8 A crise da água afeta tudo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283543" cy="2726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4400" y="6172200"/>
            <a:ext cx="2551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>
                <a:solidFill>
                  <a:schemeClr val="bg1"/>
                </a:solidFill>
                <a:latin typeface="HamburgerHeaven" pitchFamily="2" charset="0"/>
              </a:rPr>
              <a:t>x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50736" y="6196013"/>
            <a:ext cx="10695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DIREITO À ÁGUA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20688"/>
            <a:ext cx="3163045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900" spc="-150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ALGUNS RISCOS REAIS</a:t>
            </a:r>
            <a:endParaRPr lang="es-ES" sz="2900" spc="-150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124664"/>
            <a:ext cx="405085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Alterações climáticas (cheias mais intensas e secas mais longas)</a:t>
            </a:r>
          </a:p>
          <a:p>
            <a:pPr algn="just"/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Crescimento populacional 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+mn-lt"/>
              </a:rPr>
              <a:t> 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Rápida urbanização e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 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pressão populacional</a:t>
            </a:r>
          </a:p>
          <a:p>
            <a:endParaRPr lang="pt-BR" dirty="0">
              <a:solidFill>
                <a:schemeClr val="bg1"/>
              </a:solidFill>
              <a:latin typeface="+mn-lt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Ineficácia dos sistemas de aproveitamente de águas tratadas (Tóquio 80% em 1945 e 3% em 2010)</a:t>
            </a:r>
          </a:p>
          <a:p>
            <a:endParaRPr lang="pt-BR" dirty="0">
              <a:solidFill>
                <a:schemeClr val="bg1"/>
              </a:solidFill>
              <a:latin typeface="+mn-lt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TTIP (destruição – fracking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–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e privatização)</a:t>
            </a:r>
          </a:p>
          <a:p>
            <a:endParaRPr lang="pt-BR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2372"/>
            <a:ext cx="3017171" cy="22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23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3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1" name="Imagem 10" descr="c1 300x210 10 maneiras de economizar águ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1" y="1340768"/>
            <a:ext cx="3239338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7 CuadroTexto"/>
          <p:cNvSpPr txBox="1"/>
          <p:nvPr/>
        </p:nvSpPr>
        <p:spPr>
          <a:xfrm>
            <a:off x="1835696" y="5203541"/>
            <a:ext cx="77755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Água </a:t>
            </a:r>
            <a:r>
              <a:rPr lang="pt-BR" dirty="0">
                <a:solidFill>
                  <a:schemeClr val="bg1"/>
                </a:solidFill>
              </a:rPr>
              <a:t>como comodity – especulação </a:t>
            </a:r>
            <a:r>
              <a:rPr lang="pt-BR" dirty="0" smtClean="0">
                <a:solidFill>
                  <a:schemeClr val="bg1"/>
                </a:solidFill>
              </a:rPr>
              <a:t>financeira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utilização da água como “arma” (Israel e Cisjordância)</a:t>
            </a:r>
          </a:p>
        </p:txBody>
      </p:sp>
    </p:spTree>
    <p:extLst>
      <p:ext uri="{BB962C8B-B14F-4D97-AF65-F5344CB8AC3E}">
        <p14:creationId xmlns:p14="http://schemas.microsoft.com/office/powerpoint/2010/main" val="203575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4400" y="6172200"/>
            <a:ext cx="2551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>
                <a:solidFill>
                  <a:schemeClr val="bg1"/>
                </a:solidFill>
                <a:latin typeface="HamburgerHeaven" pitchFamily="2" charset="0"/>
              </a:rPr>
              <a:t>x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50736" y="6196013"/>
            <a:ext cx="10695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DIREITO À ÁGUA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20688"/>
            <a:ext cx="2648482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900" spc="-150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ALGUMAS MEDIDAS …</a:t>
            </a:r>
            <a:endParaRPr lang="es-ES" sz="2900" spc="-150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6113" y="1522450"/>
            <a:ext cx="405085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O direito à água e ao saneamento como Direito Humano (ONU)</a:t>
            </a:r>
          </a:p>
          <a:p>
            <a:pPr algn="just"/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Integrado na UE como política comunitária e externa (ICE “Right to Water”)</a:t>
            </a:r>
          </a:p>
          <a:p>
            <a:pPr algn="just"/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Integração na Agenda Pós-2015 </a:t>
            </a:r>
          </a:p>
          <a:p>
            <a:pPr algn="just"/>
            <a:endParaRPr lang="pt-PT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  <a:latin typeface="+mn-lt"/>
              </a:rPr>
              <a:t>	ODS</a:t>
            </a:r>
          </a:p>
          <a:p>
            <a:pPr algn="just"/>
            <a:r>
              <a:rPr lang="pt-PT" dirty="0">
                <a:solidFill>
                  <a:schemeClr val="bg1"/>
                </a:solidFill>
                <a:latin typeface="+mn-lt"/>
              </a:rPr>
              <a:t>	</a:t>
            </a:r>
            <a:r>
              <a:rPr lang="pt-PT" dirty="0" smtClean="0">
                <a:solidFill>
                  <a:schemeClr val="bg1"/>
                </a:solidFill>
                <a:latin typeface="+mn-lt"/>
              </a:rPr>
              <a:t>Localização da Universalidade</a:t>
            </a:r>
          </a:p>
          <a:p>
            <a:pPr algn="just"/>
            <a:r>
              <a:rPr lang="pt-PT" dirty="0">
                <a:solidFill>
                  <a:schemeClr val="bg1"/>
                </a:solidFill>
                <a:latin typeface="+mn-lt"/>
              </a:rPr>
              <a:t>	</a:t>
            </a:r>
            <a:r>
              <a:rPr lang="pt-PT" dirty="0" smtClean="0">
                <a:solidFill>
                  <a:schemeClr val="bg1"/>
                </a:solidFill>
                <a:latin typeface="+mn-lt"/>
              </a:rPr>
              <a:t>Força Vinculativa … precisa-se!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sz="1400" dirty="0"/>
              <a:t> </a:t>
            </a:r>
            <a:endParaRPr lang="pt-PT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7664" y="5493152"/>
            <a:ext cx="8011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+mn-lt"/>
              </a:rPr>
              <a:t>“A legislação não modificará o coração, mas restringirá os sem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coração” </a:t>
            </a:r>
          </a:p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Martin Luther King</a:t>
            </a:r>
            <a:endParaRPr lang="pt-PT" dirty="0"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2372"/>
            <a:ext cx="3017171" cy="22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23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4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4" name="Imagem 13" descr="recurso 2013 é o Ano Internacional para a Cooperação pela Águ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22" y="1347706"/>
            <a:ext cx="3503426" cy="316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12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15 CuadroTexto"/>
          <p:cNvSpPr txBox="1">
            <a:spLocks noChangeArrowheads="1"/>
          </p:cNvSpPr>
          <p:nvPr/>
        </p:nvSpPr>
        <p:spPr bwMode="auto">
          <a:xfrm>
            <a:off x="8104400" y="6172200"/>
            <a:ext cx="25519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>
                <a:solidFill>
                  <a:schemeClr val="bg1"/>
                </a:solidFill>
                <a:latin typeface="HamburgerHeaven" pitchFamily="2" charset="0"/>
              </a:rPr>
              <a:t>x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50736" y="6196013"/>
            <a:ext cx="10695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DIREITO À ÁGUA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620688"/>
            <a:ext cx="3187091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900" spc="-150" dirty="0" smtClean="0">
                <a:solidFill>
                  <a:srgbClr val="17445F"/>
                </a:solidFill>
                <a:latin typeface="HamburgerHeaven" pitchFamily="2" charset="0"/>
                <a:cs typeface="+mn-cs"/>
              </a:rPr>
              <a:t>E NÓS COMO INDIVIDUOS?</a:t>
            </a:r>
            <a:endParaRPr lang="es-ES" sz="2900" spc="-150" dirty="0">
              <a:solidFill>
                <a:srgbClr val="17445F"/>
              </a:solidFill>
              <a:latin typeface="HamburgerHeaven" pitchFamily="2" charset="0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6113" y="1522450"/>
            <a:ext cx="405085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+mn-lt"/>
              </a:rPr>
              <a:t>Sabendo que, em média: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PT" dirty="0">
                <a:solidFill>
                  <a:schemeClr val="bg1"/>
                </a:solidFill>
                <a:latin typeface="+mn-lt"/>
              </a:rPr>
              <a:t>- São precisos 155 litros de água para fazer um litro de cerveja?</a:t>
            </a:r>
          </a:p>
          <a:p>
            <a:r>
              <a:rPr lang="pt-BR" dirty="0">
                <a:solidFill>
                  <a:schemeClr val="bg1"/>
                </a:solidFill>
                <a:latin typeface="+mn-lt"/>
              </a:rPr>
              <a:t>- São necessários 1.600 litros de água para produzir 1 kg de arroz? 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dirty="0">
                <a:solidFill>
                  <a:schemeClr val="bg1"/>
                </a:solidFill>
                <a:latin typeface="+mn-lt"/>
              </a:rPr>
              <a:t>- São precisos 43 mil litros de água para produzir 1 kg de carne bovina?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dirty="0">
                <a:solidFill>
                  <a:schemeClr val="bg1"/>
                </a:solidFill>
                <a:latin typeface="+mn-lt"/>
              </a:rPr>
              <a:t>- São precisos 10 mil litros de água para fabricar umas calças de ganga? 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dirty="0">
                <a:solidFill>
                  <a:schemeClr val="bg1"/>
                </a:solidFill>
                <a:latin typeface="+mn-lt"/>
              </a:rPr>
              <a:t>- São 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precisos </a:t>
            </a:r>
            <a:r>
              <a:rPr lang="pt-BR" dirty="0">
                <a:solidFill>
                  <a:schemeClr val="bg1"/>
                </a:solidFill>
                <a:latin typeface="+mn-lt"/>
              </a:rPr>
              <a:t>60 mil litros de água para produzir um carro?</a:t>
            </a:r>
            <a:endParaRPr lang="pt-PT" dirty="0">
              <a:solidFill>
                <a:schemeClr val="bg1"/>
              </a:solidFill>
              <a:latin typeface="+mn-lt"/>
            </a:endParaRPr>
          </a:p>
          <a:p>
            <a:r>
              <a:rPr lang="pt-BR" sz="1400" dirty="0"/>
              <a:t> </a:t>
            </a:r>
            <a:endParaRPr lang="pt-PT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132706" y="5033319"/>
            <a:ext cx="8011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+mn-lt"/>
              </a:rPr>
              <a:t>… A mudança de hábitos para um consumo responsável ditará o rumo!</a:t>
            </a:r>
            <a:endParaRPr lang="pt-PT" dirty="0"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52372"/>
            <a:ext cx="3017171" cy="22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86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23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5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pic>
        <p:nvPicPr>
          <p:cNvPr id="12" name="Imagem 11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  <p:pic>
        <p:nvPicPr>
          <p:cNvPr id="11" name="Imagem 10" descr="criancas Futuro do Oriente Médio está no ouro transparent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25" y="1482598"/>
            <a:ext cx="4017310" cy="2757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957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19"/>
          <p:cNvGrpSpPr>
            <a:grpSpLocks/>
          </p:cNvGrpSpPr>
          <p:nvPr/>
        </p:nvGrpSpPr>
        <p:grpSpPr bwMode="auto">
          <a:xfrm>
            <a:off x="3779912" y="1779587"/>
            <a:ext cx="3701151" cy="2232686"/>
            <a:chOff x="665902" y="779713"/>
            <a:chExt cx="2480927" cy="1575375"/>
          </a:xfrm>
        </p:grpSpPr>
        <p:sp>
          <p:nvSpPr>
            <p:cNvPr id="6" name="5 CuadroTexto"/>
            <p:cNvSpPr txBox="1"/>
            <p:nvPr/>
          </p:nvSpPr>
          <p:spPr>
            <a:xfrm>
              <a:off x="665902" y="779713"/>
              <a:ext cx="2457625" cy="9338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8000" spc="-150" dirty="0" smtClean="0">
                  <a:solidFill>
                    <a:schemeClr val="bg1"/>
                  </a:solidFill>
                  <a:latin typeface="HamburgerHeaven" pitchFamily="2" charset="0"/>
                  <a:cs typeface="+mn-cs"/>
                </a:rPr>
                <a:t>OBRIGADO!</a:t>
              </a:r>
              <a:endParaRPr lang="es-ES" sz="8000" spc="-150" dirty="0">
                <a:solidFill>
                  <a:schemeClr val="bg1"/>
                </a:solidFill>
                <a:latin typeface="HamburgerHeaven" pitchFamily="2" charset="0"/>
                <a:cs typeface="+mn-cs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88129" y="1790456"/>
              <a:ext cx="2458700" cy="5646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HN" sz="4600" spc="-150" dirty="0" smtClean="0">
                  <a:solidFill>
                    <a:schemeClr val="accent1">
                      <a:lumMod val="75000"/>
                    </a:schemeClr>
                  </a:solidFill>
                  <a:latin typeface="HamburgerHeaven" pitchFamily="2" charset="0"/>
                  <a:cs typeface="+mn-cs"/>
                </a:rPr>
                <a:t>PEDRO KRUPENSKI</a:t>
              </a:r>
              <a:endParaRPr lang="es-ES" sz="4600" spc="-150" dirty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endParaRPr>
            </a:p>
          </p:txBody>
        </p:sp>
      </p:grpSp>
      <p:sp>
        <p:nvSpPr>
          <p:cNvPr id="8" name="5 CuadroTexto"/>
          <p:cNvSpPr txBox="1"/>
          <p:nvPr/>
        </p:nvSpPr>
        <p:spPr>
          <a:xfrm>
            <a:off x="665163" y="779463"/>
            <a:ext cx="11951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2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mburgerHeaven" pitchFamily="2" charset="0"/>
                <a:cs typeface="+mn-cs"/>
              </a:rPr>
              <a:t>CONTACTO</a:t>
            </a:r>
            <a:endParaRPr lang="es-ES" sz="2800" spc="-150" dirty="0">
              <a:solidFill>
                <a:schemeClr val="tx1">
                  <a:lumMod val="75000"/>
                  <a:lumOff val="25000"/>
                </a:schemeClr>
              </a:solidFill>
              <a:latin typeface="HamburgerHeaven" pitchFamily="2" charset="0"/>
              <a:cs typeface="+mn-cs"/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294063" y="1779588"/>
            <a:ext cx="44450" cy="3270250"/>
            <a:chOff x="3086089" y="3929066"/>
            <a:chExt cx="14288" cy="1589078"/>
          </a:xfrm>
        </p:grpSpPr>
        <p:cxnSp>
          <p:nvCxnSpPr>
            <p:cNvPr id="13" name="9 Conector recto"/>
            <p:cNvCxnSpPr/>
            <p:nvPr/>
          </p:nvCxnSpPr>
          <p:spPr bwMode="auto">
            <a:xfrm>
              <a:off x="3086089" y="3929066"/>
              <a:ext cx="0" cy="158907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10 Conector recto"/>
            <p:cNvCxnSpPr/>
            <p:nvPr/>
          </p:nvCxnSpPr>
          <p:spPr bwMode="auto">
            <a:xfrm>
              <a:off x="3100377" y="3929066"/>
              <a:ext cx="0" cy="15890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3 CuadroTexto"/>
          <p:cNvSpPr txBox="1"/>
          <p:nvPr/>
        </p:nvSpPr>
        <p:spPr>
          <a:xfrm>
            <a:off x="791865" y="1988840"/>
            <a:ext cx="2339975" cy="3247043"/>
          </a:xfrm>
          <a:prstGeom prst="rect">
            <a:avLst/>
          </a:prstGeom>
          <a:noFill/>
        </p:spPr>
        <p:txBody>
          <a:bodyPr lIns="0" tIns="0" rIns="0" bIns="0" spcCol="72000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Instituição</a:t>
            </a:r>
            <a:r>
              <a:rPr lang="en-US" sz="2400" dirty="0">
                <a:solidFill>
                  <a:srgbClr val="5F2987"/>
                </a:solidFill>
                <a:latin typeface="HamburgerHeaven" pitchFamily="2" charset="0"/>
              </a:rPr>
              <a:t/>
            </a:r>
            <a:br>
              <a:rPr lang="en-US" sz="2400" dirty="0">
                <a:solidFill>
                  <a:srgbClr val="5F2987"/>
                </a:solidFill>
                <a:latin typeface="HamburgerHeaven" pitchFamily="2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HamburgerHeaven" pitchFamily="2" charset="0"/>
              </a:rPr>
              <a:t>Oikos – Cooperação e Desenvolvimento</a:t>
            </a:r>
            <a:endParaRPr lang="en-US" sz="2400" dirty="0">
              <a:solidFill>
                <a:schemeClr val="bg1"/>
              </a:solidFill>
              <a:latin typeface="HamburgerHeaven" pitchFamily="2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rPr>
              <a:t>Email</a:t>
            </a:r>
            <a:r>
              <a:rPr lang="en-US" sz="2400" dirty="0">
                <a:solidFill>
                  <a:srgbClr val="5F2987"/>
                </a:solidFill>
                <a:latin typeface="HamburgerHeaven" pitchFamily="2" charset="0"/>
                <a:cs typeface="+mn-cs"/>
              </a:rPr>
              <a:t/>
            </a:r>
            <a:br>
              <a:rPr lang="en-US" sz="2400" dirty="0">
                <a:solidFill>
                  <a:srgbClr val="5F2987"/>
                </a:solidFill>
                <a:latin typeface="HamburgerHeaven" pitchFamily="2" charset="0"/>
                <a:cs typeface="+mn-cs"/>
              </a:rPr>
            </a:br>
            <a:r>
              <a:rPr lang="en-US" sz="2400" dirty="0" smtClean="0">
                <a:solidFill>
                  <a:schemeClr val="bg1"/>
                </a:solidFill>
                <a:latin typeface="HamburgerHeaven" pitchFamily="2" charset="0"/>
                <a:cs typeface="+mn-cs"/>
                <a:hlinkClick r:id="rId3"/>
              </a:rPr>
              <a:t>pedro.krupenski@oikos.pt</a:t>
            </a:r>
            <a:r>
              <a:rPr lang="en-US" sz="2400" dirty="0" smtClean="0">
                <a:solidFill>
                  <a:schemeClr val="bg1"/>
                </a:solidFill>
                <a:latin typeface="HamburgerHeaven" pitchFamily="2" charset="0"/>
                <a:cs typeface="+mn-cs"/>
              </a:rPr>
              <a:t> </a:t>
            </a:r>
            <a:endParaRPr lang="en-US" sz="2400" dirty="0">
              <a:solidFill>
                <a:schemeClr val="bg1"/>
              </a:solidFill>
              <a:latin typeface="HamburgerHeaven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  <a:cs typeface="+mn-cs"/>
              </a:rPr>
              <a:t>Site</a:t>
            </a:r>
            <a:r>
              <a:rPr lang="en-US" sz="2400" dirty="0">
                <a:solidFill>
                  <a:srgbClr val="5F2987"/>
                </a:solidFill>
                <a:latin typeface="HamburgerHeaven" pitchFamily="2" charset="0"/>
                <a:cs typeface="+mn-cs"/>
              </a:rPr>
              <a:t/>
            </a:r>
            <a:br>
              <a:rPr lang="en-US" sz="2400" dirty="0">
                <a:solidFill>
                  <a:srgbClr val="5F2987"/>
                </a:solidFill>
                <a:latin typeface="HamburgerHeaven" pitchFamily="2" charset="0"/>
                <a:cs typeface="+mn-cs"/>
              </a:rPr>
            </a:br>
            <a:r>
              <a:rPr lang="en-US" sz="2400" dirty="0" smtClean="0">
                <a:solidFill>
                  <a:schemeClr val="bg1"/>
                </a:solidFill>
                <a:latin typeface="HamburgerHeaven" pitchFamily="2" charset="0"/>
                <a:cs typeface="+mn-cs"/>
                <a:hlinkClick r:id="rId4"/>
              </a:rPr>
              <a:t>www.oikos.pt</a:t>
            </a:r>
            <a:r>
              <a:rPr lang="en-US" sz="2400" dirty="0" smtClean="0">
                <a:solidFill>
                  <a:schemeClr val="bg1"/>
                </a:solidFill>
                <a:latin typeface="HamburgerHeaven" pitchFamily="2" charset="0"/>
                <a:cs typeface="+mn-cs"/>
              </a:rPr>
              <a:t> </a:t>
            </a:r>
            <a:endParaRPr lang="en-US" sz="2400" dirty="0">
              <a:solidFill>
                <a:schemeClr val="bg1"/>
              </a:solidFill>
              <a:latin typeface="HamburgerHeaven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4050734" y="6196013"/>
            <a:ext cx="106952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DIREITO À ÁGUA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22" name="14 CuadroTexto"/>
          <p:cNvSpPr txBox="1">
            <a:spLocks noChangeArrowheads="1"/>
          </p:cNvSpPr>
          <p:nvPr/>
        </p:nvSpPr>
        <p:spPr bwMode="auto">
          <a:xfrm>
            <a:off x="7468488" y="6172200"/>
            <a:ext cx="235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HN" sz="1200" dirty="0" smtClean="0">
                <a:solidFill>
                  <a:schemeClr val="accent1">
                    <a:lumMod val="75000"/>
                  </a:schemeClr>
                </a:solidFill>
                <a:latin typeface="HamburgerHeaven" pitchFamily="2" charset="0"/>
              </a:rPr>
              <a:t>6</a:t>
            </a:r>
            <a:endParaRPr lang="es-ES" sz="1200" dirty="0">
              <a:solidFill>
                <a:schemeClr val="accent1">
                  <a:lumMod val="75000"/>
                </a:schemeClr>
              </a:solidFill>
              <a:latin typeface="HamburgerHeaven" pitchFamily="2" charset="0"/>
            </a:endParaRPr>
          </a:p>
        </p:txBody>
      </p:sp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8104400" y="6172200"/>
            <a:ext cx="255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HN" sz="1200" b="1" dirty="0">
                <a:solidFill>
                  <a:schemeClr val="bg1"/>
                </a:solidFill>
                <a:latin typeface="HamburgerHeaven" pitchFamily="2" charset="0"/>
              </a:rPr>
              <a:t>x</a:t>
            </a:r>
            <a:endParaRPr lang="es-ES" sz="1200" b="1" dirty="0">
              <a:solidFill>
                <a:schemeClr val="bg1"/>
              </a:solidFill>
              <a:latin typeface="HamburgerHeaven" pitchFamily="2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35" y="5804020"/>
            <a:ext cx="953055" cy="101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410</Words>
  <Application>Microsoft Office PowerPoint</Application>
  <PresentationFormat>Apresentação no Ecrã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HamburgerHeaven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Design</dc:creator>
  <cp:lastModifiedBy>Olga</cp:lastModifiedBy>
  <cp:revision>77</cp:revision>
  <dcterms:created xsi:type="dcterms:W3CDTF">2010-07-07T22:07:24Z</dcterms:created>
  <dcterms:modified xsi:type="dcterms:W3CDTF">2014-11-21T16:32:27Z</dcterms:modified>
</cp:coreProperties>
</file>