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69" r:id="rId3"/>
    <p:sldId id="272" r:id="rId4"/>
    <p:sldId id="270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7" r:id="rId19"/>
    <p:sldId id="289" r:id="rId20"/>
    <p:sldId id="290" r:id="rId21"/>
    <p:sldId id="267" r:id="rId2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9900"/>
    <a:srgbClr val="17445F"/>
    <a:srgbClr val="89C8EF"/>
    <a:srgbClr val="9CB9DC"/>
    <a:srgbClr val="E0E9F4"/>
    <a:srgbClr val="993300"/>
    <a:srgbClr val="F3CE3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9" autoAdjust="0"/>
    <p:restoredTop sz="94660"/>
  </p:normalViewPr>
  <p:slideViewPr>
    <p:cSldViewPr>
      <p:cViewPr>
        <p:scale>
          <a:sx n="110" d="100"/>
          <a:sy n="110" d="100"/>
        </p:scale>
        <p:origin x="-822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5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3C245-F698-4E51-9E59-8E9B6A7E7878}" type="datetimeFigureOut">
              <a:rPr lang="pt-PT" smtClean="0"/>
              <a:t>17-11-2014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DECE7-DF8E-40DB-8185-71812D51A5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9660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27384"/>
            <a:ext cx="9577064" cy="688538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E5303-8872-4DB6-8279-49648093BF17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5140E-76CA-40FA-A2F9-DD015A9520D3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8" name="12 Imagen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9738" y="6161088"/>
            <a:ext cx="3619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389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68CB5-8C87-4F7D-8228-B28189797EDB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C5AB0-BA59-449B-8F77-5C832BD726C5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578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5523-DF87-41E7-9593-191AFD9F082F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1DC1-01CC-4896-A6AB-6DE46252608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075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5E214-1562-45DC-96CB-139017A2E370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6F37-1A9D-40FD-B6B7-19F1D361E81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128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61ADA-A6C3-4C86-86BA-F1DFBC4DF0AE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183BC-F255-4971-9BE8-785DC419078D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674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871E4-B730-4B9B-9A55-9D5A7BBE2F21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754D8-7060-4B66-9C05-2AFB9795230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89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6D320-06DC-4B23-8FE5-878A53E22A0A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4CAA5-3D47-451A-9D92-C68619122C8E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608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E8B5-2E54-4E73-BA7E-A9B1CC41A472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69AA6-3013-4E04-B5C6-EA00A8B48C4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987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EE2B1-852E-493A-B118-65A37C02581B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61658-00BE-4D32-BEA6-7F40D711EDF8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219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72585-A149-4B97-908C-C06AFA0E6B56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F35A7-23C3-4B9A-B0D8-E721F7ED78F8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9343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70EC5-A7C0-4B65-AF8B-7F647993B8EF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68681-EBAD-4D42-9D07-711A2D622E23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327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09BEAD-5A7A-4165-B1F9-1C854F39E836}" type="datetimeFigureOut">
              <a:rPr lang="es-ES"/>
              <a:pPr>
                <a:defRPr/>
              </a:pPr>
              <a:t>17/11/2014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F5E69E-B272-4170-BA1B-4B4ADBBE5D96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pt/url?sa=i&amp;rct=j&amp;q=&amp;esrc=s&amp;source=images&amp;cd=&amp;cad=rja&amp;uact=8&amp;ved=0CAcQjRw&amp;url=http%3A%2F%2Fprotege-pab.blogspot.com%2F&amp;ei=U01qVOrkNougyASky4HwAw&amp;bvm=bv.79142246,d.d2s&amp;psig=AFQjCNEHMM4UVvXVaUZrQky8o9qYDe4xGQ&amp;ust=1416339054974107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2918221" y="6197958"/>
            <a:ext cx="33345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PAINEL  I  -</a:t>
            </a:r>
            <a:r>
              <a:rPr lang="en-US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 </a:t>
            </a:r>
            <a:r>
              <a:rPr lang="pt-PT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Sofia </a:t>
            </a:r>
            <a:r>
              <a:rPr lang="pt-PT" dirty="0">
                <a:solidFill>
                  <a:srgbClr val="17445F"/>
                </a:solidFill>
                <a:latin typeface="HamburgerHeaven" pitchFamily="2" charset="0"/>
                <a:cs typeface="+mn-cs"/>
              </a:rPr>
              <a:t>Batista, APA, DRH, DEQA</a:t>
            </a:r>
            <a:endParaRPr lang="es-ES" dirty="0">
              <a:solidFill>
                <a:srgbClr val="17445F"/>
              </a:solidFill>
              <a:latin typeface="HamburgerHeaven" pitchFamily="2" charset="0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0" y="52292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800" dirty="0">
                <a:solidFill>
                  <a:srgbClr val="17445F"/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2800" dirty="0">
                <a:solidFill>
                  <a:srgbClr val="17445F"/>
                </a:solidFill>
                <a:latin typeface="HamburgerHeaven" pitchFamily="2" charset="0"/>
              </a:rPr>
            </a:br>
            <a:r>
              <a:rPr lang="pt-PT" sz="2800" dirty="0">
                <a:solidFill>
                  <a:srgbClr val="17445F"/>
                </a:solidFill>
                <a:latin typeface="HamburgerHeaven" pitchFamily="2" charset="0"/>
              </a:rPr>
              <a:t>QUALIDADE DAS ÁGUAS BALNEARES</a:t>
            </a:r>
            <a:endParaRPr lang="es-ES" sz="2800" dirty="0">
              <a:solidFill>
                <a:srgbClr val="17445F"/>
              </a:solidFill>
              <a:latin typeface="HamburgerHeaven" pitchFamily="2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043480"/>
            <a:ext cx="1135631" cy="4597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64" y="2996952"/>
            <a:ext cx="8244408" cy="2113097"/>
          </a:xfrm>
          <a:prstGeom prst="rect">
            <a:avLst/>
          </a:prstGeom>
        </p:spPr>
      </p:pic>
      <p:pic>
        <p:nvPicPr>
          <p:cNvPr id="9" name="Imagem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818" y="277627"/>
            <a:ext cx="2528900" cy="2520280"/>
          </a:xfrm>
          <a:prstGeom prst="rect">
            <a:avLst/>
          </a:prstGeom>
        </p:spPr>
      </p:pic>
      <p:pic>
        <p:nvPicPr>
          <p:cNvPr id="10" name="irc_mi" descr="http://www.parkour.pt/site/portfolio/escolas/_escola_do_cadaval/brasao.png"/>
          <p:cNvPicPr/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6043480"/>
            <a:ext cx="438150" cy="459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088370" y="6172200"/>
            <a:ext cx="28725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10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pic>
        <p:nvPicPr>
          <p:cNvPr id="16" name="Gráfico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0" y="23853"/>
            <a:ext cx="55626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áfico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175"/>
            <a:ext cx="56007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284617" y="3677161"/>
            <a:ext cx="27032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pt-PT" altLang="pt-PT" b="1" dirty="0">
                <a:solidFill>
                  <a:schemeClr val="bg1"/>
                </a:solidFill>
                <a:latin typeface="+mn-lt"/>
              </a:rPr>
              <a:t>Evolução da qualidade das águas balneares interiores</a:t>
            </a:r>
            <a:r>
              <a:rPr lang="pt-PT" altLang="pt-PT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251520" y="3501058"/>
            <a:ext cx="3311153" cy="1008062"/>
          </a:xfrm>
          <a:prstGeom prst="rightArrowCallout">
            <a:avLst>
              <a:gd name="adj1" fmla="val 21736"/>
              <a:gd name="adj2" fmla="val 25000"/>
              <a:gd name="adj3" fmla="val 28820"/>
              <a:gd name="adj4" fmla="val 83333"/>
            </a:avLst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5964005" y="177304"/>
            <a:ext cx="28082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PT" altLang="pt-PT" b="1" dirty="0">
                <a:solidFill>
                  <a:schemeClr val="bg1"/>
                </a:solidFill>
                <a:latin typeface="+mn-lt"/>
              </a:rPr>
              <a:t>Evolução da qualidade das águas balneares costeiras e de transição</a:t>
            </a: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5435601" y="117475"/>
            <a:ext cx="3384872" cy="1079500"/>
          </a:xfrm>
          <a:prstGeom prst="leftArrowCallout">
            <a:avLst>
              <a:gd name="adj1" fmla="val 22648"/>
              <a:gd name="adj2" fmla="val 25000"/>
              <a:gd name="adj3" fmla="val 35415"/>
              <a:gd name="adj4" fmla="val 86134"/>
            </a:avLst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5653088" y="1359344"/>
            <a:ext cx="3887787" cy="9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pt-PT" altLang="pt-PT" sz="1400" b="1" dirty="0">
                <a:solidFill>
                  <a:schemeClr val="bg1"/>
                </a:solidFill>
                <a:latin typeface="+mn-lt"/>
              </a:rPr>
              <a:t>Classificação “aceitável” ou superior – 98%</a:t>
            </a:r>
          </a:p>
          <a:p>
            <a:pPr eaLnBrk="0" hangingPunct="0">
              <a:lnSpc>
                <a:spcPct val="130000"/>
              </a:lnSpc>
            </a:pPr>
            <a:r>
              <a:rPr lang="pt-PT" altLang="pt-PT" sz="1400" b="1" dirty="0">
                <a:solidFill>
                  <a:schemeClr val="bg1"/>
                </a:solidFill>
                <a:latin typeface="+mn-lt"/>
              </a:rPr>
              <a:t>Classificação “excelente” – 92%</a:t>
            </a:r>
          </a:p>
          <a:p>
            <a:pPr eaLnBrk="0" hangingPunct="0">
              <a:lnSpc>
                <a:spcPct val="130000"/>
              </a:lnSpc>
            </a:pPr>
            <a:r>
              <a:rPr lang="pt-PT" altLang="pt-PT" sz="1400" b="1" dirty="0">
                <a:solidFill>
                  <a:schemeClr val="bg1"/>
                </a:solidFill>
                <a:latin typeface="+mn-lt"/>
              </a:rPr>
              <a:t>Classificação “má” – 0% 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0" y="4575619"/>
            <a:ext cx="3887788" cy="9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pt-PT" altLang="pt-PT" sz="1400" b="1" dirty="0">
                <a:solidFill>
                  <a:schemeClr val="bg1"/>
                </a:solidFill>
                <a:latin typeface="+mn-lt"/>
              </a:rPr>
              <a:t>Classificação “aceitável” ou superior – 84%</a:t>
            </a:r>
          </a:p>
          <a:p>
            <a:pPr eaLnBrk="0" hangingPunct="0">
              <a:lnSpc>
                <a:spcPct val="130000"/>
              </a:lnSpc>
            </a:pPr>
            <a:r>
              <a:rPr lang="pt-PT" altLang="pt-PT" sz="1400" b="1" dirty="0">
                <a:solidFill>
                  <a:schemeClr val="bg1"/>
                </a:solidFill>
                <a:latin typeface="+mn-lt"/>
              </a:rPr>
              <a:t>Classificação “excelente” – 60%</a:t>
            </a:r>
          </a:p>
          <a:p>
            <a:pPr eaLnBrk="0" hangingPunct="0">
              <a:lnSpc>
                <a:spcPct val="130000"/>
              </a:lnSpc>
            </a:pPr>
            <a:r>
              <a:rPr lang="pt-PT" altLang="pt-PT" sz="1400" b="1" dirty="0">
                <a:solidFill>
                  <a:schemeClr val="bg1"/>
                </a:solidFill>
                <a:latin typeface="+mn-lt"/>
              </a:rPr>
              <a:t>Classificação “má” – 2% </a:t>
            </a:r>
          </a:p>
        </p:txBody>
      </p:sp>
    </p:spTree>
    <p:extLst>
      <p:ext uri="{BB962C8B-B14F-4D97-AF65-F5344CB8AC3E}">
        <p14:creationId xmlns:p14="http://schemas.microsoft.com/office/powerpoint/2010/main" val="1721254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16" y="4890626"/>
            <a:ext cx="1665536" cy="124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088370" y="6172200"/>
            <a:ext cx="287258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11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graphicFrame>
        <p:nvGraphicFramePr>
          <p:cNvPr id="14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140104"/>
              </p:ext>
            </p:extLst>
          </p:nvPr>
        </p:nvGraphicFramePr>
        <p:xfrm>
          <a:off x="242874" y="692696"/>
          <a:ext cx="8713663" cy="3786506"/>
        </p:xfrm>
        <a:graphic>
          <a:graphicData uri="http://schemas.openxmlformats.org/drawingml/2006/table">
            <a:tbl>
              <a:tblPr/>
              <a:tblGrid>
                <a:gridCol w="2196089"/>
                <a:gridCol w="1552169"/>
                <a:gridCol w="1553706"/>
                <a:gridCol w="1550633"/>
                <a:gridCol w="1861066"/>
              </a:tblGrid>
              <a:tr h="50958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Região Oeste</a:t>
                      </a:r>
                    </a:p>
                  </a:txBody>
                  <a:tcPr marL="91422" marR="914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N.º águas balneares</a:t>
                      </a:r>
                    </a:p>
                  </a:txBody>
                  <a:tcPr marL="91422" marR="914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Classificação das águas balneares em 2013</a:t>
                      </a:r>
                    </a:p>
                  </a:txBody>
                  <a:tcPr marL="91422" marR="914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50958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Excelente</a:t>
                      </a:r>
                    </a:p>
                  </a:txBody>
                  <a:tcPr marL="91422" marR="914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Boa, Aceitável ou Má</a:t>
                      </a:r>
                    </a:p>
                  </a:txBody>
                  <a:tcPr marL="91422" marR="914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Sem classificação (novas em 2013)</a:t>
                      </a:r>
                    </a:p>
                  </a:txBody>
                  <a:tcPr marL="91422" marR="914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5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Alcobaça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Caldas da Rainha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25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Lourinhã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25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Nazaré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25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Óbidos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25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Peniche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11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25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Torres Vedras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12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25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Total Região Oeste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43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41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</a:txBody>
                  <a:tcPr marL="91422" marR="914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5 CuadroTexto"/>
          <p:cNvSpPr txBox="1"/>
          <p:nvPr/>
        </p:nvSpPr>
        <p:spPr>
          <a:xfrm>
            <a:off x="1634445" y="188640"/>
            <a:ext cx="58580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PT" altLang="pt-PT" b="1" dirty="0">
                <a:solidFill>
                  <a:schemeClr val="bg1"/>
                </a:solidFill>
                <a:latin typeface="+mn-lt"/>
              </a:rPr>
              <a:t>Classificação das Águas Balneares na Região Oeste em 2013</a:t>
            </a:r>
            <a:endParaRPr lang="es-ES" altLang="pt-PT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2" descr="Logo APA c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08"/>
            <a:ext cx="1171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15" y="4700208"/>
            <a:ext cx="1736215" cy="115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data:image/jpeg;base64,/9j/4AAQSkZJRgABAQAAAQABAAD/2wCEAAkGBxQTEhQUExQVFBQUFBUUFRUYFRQYGBQUFRUWFhYVFBQYHCggGBwlHBcUITEhJSkrLi4uGB8zODMsNygtLiwBCgoKDg0OGhAQGiwkHCQvLCwsLCwsLCwsLCwsLCwsLCwsLCwsLCwsLCwsLCwsLCwsLCwsLCwsLCwsLCwsLCwsLP/AABEIAMIBAwMBIgACEQEDEQH/xAAbAAABBQEBAAAAAAAAAAAAAAAAAQIDBAUGB//EAEoQAAIBAgMEBgUIBgcIAwAAAAECEQADBBIhBTFBUQYTImFxkRQyUoGhI0JikrHB0fAVJHJzouFDU2Oys8LxBxYzNHSCk6NEg9L/xAAZAQEBAQEBAQAAAAAAAAAAAAABAAIDBAX/xAAlEQACAgEFAAICAwEAAAAAAAAAAQIREgMTITFBUWEEIiMyoRT/2gAMAwEAAhEDEQA/AOuiiKky0RX37PmEcURUmWly1WVDFFSBKAtPFYbNIYbdHU1MGp2asZM3SKjWqBYPKrelPU1bjLBFP0U0hs1ogiorrVlajYuCKRU02astrUJFdFIw0R5ZoFupppuarJhQzqaTJUhemk1Wy4GZaMopTSRSAkUFacBSEUkNC0MKWKMtRDIpIqTLS5abCiGKIqYJRkqyKiGKIqbJSZasiohijLU+SjLVkVEGWipstFORUWYoinRS5axZqhkURT4oiiyobRmp2WjLRaEQPSzThbpwt1ltCkyI0marQsimmzRmhxZBmpJNWDaFJkFWSLFlenRU2QUuWjIsSswpsVYYU2K0pA0QkUkVMQKbFOQUR5aTLUkUAVWVDIoyVMFp4Ss5msSt1dL1dTkUwtVkypIaEogUhemmnkLFJFNJoikitGbEpJp0URSQ2iliiKgG0U6KKbEv5BSiOVMFOFcWzqh0jlSFqIFLArNjQB6WaKJrNjQoNPBqOaWhmkPprU2aJoIaabSlRTclasziOFEU3LS5KrKgy0hSly0jAVZFihMlJkpKDTbLFDslGSoyaTNVyHBKSBTWuVGaSngORSaSKWKAtORYCRRFOyUBasgwYyKIqTqzS9Was0WDIopIqbqqOpNWaLbZDFJFTGyaTqjVmi22RRRUvVUU5odtkwajNUQorJolzUoaoaQ1CT5qM9V9aIopETdbSdZUUUVUi5JespOtqOkmrguSQ3TSdbUc0k1cBTJeso62oqjxN3KrNyE0Npcikyx1tNNyokbMJGo3z3GiiE4yVxdoXGSdMkNykz1HRWjND89GamTQTUVDs1JnplE1DRJJpJamBjS5jUVDpajM1MzmjMaCHZ2pDcam5jzozHnSVDutajrnpmY00k1ETde9HXvUGaiaqRE/XNSVBJoppCaE0TXNnpN/Z/xfypD0mP8AVjzP4VvbkYzidLmpJrmD0mb2F8zTT0lf2F+P40bci3EdRNJXLHpJc9lPJvxpp6R3OS+R/GrbkW4jq6K5I9Ibv0fL+dIdv3ea+Qq22W4jraK5A7dve0Pqj8Kadt3va/hX8KttluI7Cia407Zve38B+FNO173tn4VbbDcR2k1Xxom2w5gjz0rkDta97Z86fY2jcLAF2IPfWZ6f6s1HUWSOlwtq6q5C/Z01BkiPZkQBp8auzXD/AKSuf1jfWNHp9z22+sa4/j/hQ0E1D03q/lPU/sdxNJNcMcc/tt9Y/jSelt7Z8zXo2/s5biO5mkJrhfSG9o+ZpOtbn8atv7DcO6zUmYVwxc86TMatv7LcO6Nwcx50nXLzHmK4WTSSatv7LcO5N9faHmKT0lPaX6wriBNABq20W6dscWntr9YU04237a/WFcWBRFO2g3Tsjjrftr9YU04+37a+YrjSKQg04It07E7Qt+2vnSHaVr21rjipp2Q1YIN0679J2vbFLXIdWfyaSnBDuljqDSiwaul1/M+dK1xfH3a07iPPyUeopfR++rPW8lNPNzd2TRuIuSqML30hw3f9tWxcPsHzpczewfM1bg0yp6L4+Rp3ovj5VZCufm/E08W29j4mjMqZV9F8aT0Tx+FWjaf2R75pPRX9keRocxplb0f8/k0jWB+SKuDCtyHkacMI/d5CjIcSguGB3R51JZsgMN0zVs4V+Y8hSrhWkdoe4Cszl+rGC/ZFBcKOdOXDDxju/lV+xbuIQRcykTrMU44+7qDi38A7fdRLUaJRXpQt4GdwJ8F/lUv6Obfkf6p/CrmBx5tuG9IfTXexB8RxrZHSlzp1xj9isPVfhqMI+s5v9GP7Fz6p+6p7WwLzbrV36rAeZrZG3jmn0h/z3bqgvbeYiPSLunKBu7wJo3JGsIfJnXej95VLNacKATPcPfWblX8mti/tOQflLhzb+0azBaT6XwpWpIxKMfCJlTlSZBvyn4VPlt8moypyNObDErAj2fiKWB7PxFStk9k+dPVk9k1LU+yxIMv0PiKAPojzqfOPYpesHsfbTmWJBl+j8aTqz7PxFTm59Cmu59gDzp3CohynXs/EUAH2f4hUgZvYHlTsz+yPKlahURZfo/xGirIZvYHxorWY0WhaPsj7KnWz3ffUmZuXxpstyFQUIbfcPP8AlTeqYf6mnNcYDWBw1PPcKauYzEaGD3HkaBoBabuNKbT9wqO3d9aLi9gkPEdkgSQ3LTWnX3yoXLAqBmnQyO6iySBUf2h5UkP/AFn3VSwO1LdzLBgsxQBhlOYANuO+QRu51Ph9oK+eC3Yui0d3rEgAg7oM+NZyXyawl8ExV/bHl/KgWG9s0y7iWDFYcncuhhzEkK0RU9y3cClgCYExIHuJJgUZIsWHox4s3maUYXvb3msmxthWZFD6s7JAzcPVO4RMjz7q2BabnWVqRfpqWnKPaI/QxypDgwNfvqJrx+VCtLWyvZ7iFaN2sjN51cuLlUnfAJ5TGsTWZakaZRg7RU/Ry/k0g2atWExtrqReLQpTPu7QECQR3cauIbebKXOYAMRpoCSAfCQfKpzgGDMz9Hr3U9cEndVjD4q01s3DKgZs2qkDKSJld44++rFsW57UnwYD7qzuRFwaM84NeVJ6CvI10S2sJAPbGmonj5VZt4LDG010l1VQSdZOn0QCT4AVbkRWm2couDXgKtJsruiuxtbEw+hDHmO2vnyq2mCtjQsDHMjTyo3EbWk/Tj8J0ezcRHdrWg3RhBxkeXwy1vXbFkakjTXQ8uQXU1XtbQsuzImZskSRqO0JB3/Gs7htaSMdujNvgT+fdTH6Ogbpbwj7TFdJaxKjQKw74GvvmpusU7594qzZbaOMu7FIMBSDwkgz5Co/0Kw35R7mPwiutxm07FtlV2AzKWngoG6Rv117uyapN0hw0kQ5AO/JofDjTuMNo5obJueyPh99NbZjzET4CfiK7XB4u3dXMiErJEkRqO40+8fZQeMjSndYbSOA9FbNljtZc0d0x+NDYYj/AErb2rhnOLtP1aAZChJhoknKSDI3wJ361r2kuyYKxygQO/RaVqsnorw43qT+RSU/bXSu/YvPai0chAnq53gHfI58qKd76Nf87LA2Yx3A1xe3r9/CXryqGbsrcgiT2nVc2g3fNA4TXqzbSHBfCTXMbbwbXLz3FRZawtvjvF3P5wAK5T1Xxyb09FLtGV0rwDejK4kdu0YkbyRA79SKpYWzdGCW4rtNxiXYyfVUqRm4TlAB5kV2ePV7tnqSFy/JjUGfkypGs81Hxow9lltLb7JVeBUmdc3PnrWJaqts3HSpUcbsjCXfRcQEMuoVoUKGOa2jacz63lW7srAm/hLRchg9pCZ1zAgEEjy99X7GzoFwBgBdcM0CJAVVCb/VhQI7zVX/AHkbDv1ORXCZUBOhyxZGsaT22+FMdRPgNSDXI3o70H6ts94iM2dFB7SncxYx7Mn3Vrr0YUqylyM0yI07511jXyPdWYvTVmibS65fnH5/VA8P7ZqYOnDGD1S65fnH53VtvjndJ8q1wjk7btlna/RoC5YZSYVyHJOvbIVQABEA5uPPfFW22OI9do5RVKxtq5dMk5QDbgCdPlF8zuq899jMOdDrqfjXKWoouqO0dJySbPPsfsA20NxS7PbvM0CAYi1l0G/UmuzuYRUVSzakDMJEiR46dqBJ076kdj1i6n1WMcNGTh51nbPwWHZ3N/FKDmbIi22GQiAxLMInNmO7e1YjO+kdZ6aa5G4TZaelMcwIcIFhlYg7tSCRHv41oXOj7m5eBOmRVTUxJOv+Is1cwWwrJbMmKDD2Tk7t2oNadzYZjslD3nTygGl38GXj8nn1zYd3qrNtWzL6Nmjsz1xuFGQ6aQQfq1v7I2OL1y06v8m+EgndFzN6v7XZue5a08JsbEomW6EvsCflFyrK7x2DEEbqS5hrwIVcO5JMAnKFH0maYj40Zc9C0muyhszosqYS/bDM1xTfAUwMzAsECnirZR8a09j7CAtWxehHCAEaQCANNNNJFa+yNlCyvabrLhk5jwzGIXjz1Ov2VbcA+/8AzPH3VtHKVdIzv0XZ9sfD8ai2js5DYuKjrORig4FoMA67v9eFPxOzATI0ny/lWcthS2XiGy+/Tj76zKbXhuME+maWAFtbaDrVPZGsRoRPA9/wqbr7I/pfdH8qw7jWlZ1DA5NCQDHKR3SD5VGmLtE5VZSTw8Ky9WS8Nbcfk6A7RsTv98GsfY+LRb2JuMSTedCqhQAqKsKNeMHXvFRgDgvwqjhdqB7T3AjKLfWZlMZh1ZIPhurG9I3tI6UbYT5oYx4D7PzrTbm1AfmH65H2Vk4bDsSWXKVZpMkSsKq+/wBWrKWWM7h3srqD4ErW/wCSrozWn0U9qWhecNOSFykRM6k/eap2tmAQesYydPV003btffWgmpjPb8A6GPdM09cG5gKG8cpA8yBR/L8D+nyGFvm2mQMSJJO7iZ4Vi43bWKN02rQzDT1XiJkjNO4wCa6C3sxp1PjrPwFT4TA27ZOUdq42Vyd5LWmZT3DRd1ddFamVv/TGo4VSMPaWGvqgKMzXFBLrnIDFSjaTvjOsTynSs/YO2b+Z1dbgzOWliCFaBKxqRukDdXUznK/2ip/7sOyf3rYqG5YDjMpKO62iGUCVN0Fc2vJwR7xXp1VKSOOm4p8mVetI7FmRWY6kkCTS1UfGXkOUYY3QunWLmYPHGQN/PkZFFeLHUPetO1fH+F+/tAhlUW2ljxEaQ3PThzG+petY7yQOXYHx6yayts4hUKXTbChZgKAVckrvMAH3TvrWwVpbttHZVGdVfKqhQMwBgtE8eY8KeEcOWZy4hlRZLklZgXDmMGJy6mq7Y9ksm4/XEpGb17cyQBlVx3ipNkjLjVPPCsPet9hrzOg1rR6XsfRXAEyUnuAcGe/UAe+i0PhMmz8wBM8D6zHfzJOvuiuJxVuLzjleYe4X7Ar0TBXSbaHminzUV59jW+Xc/wBsx/8AdhjTB8mNToq4df8Ah/8A1fbhKrqY6rvNv/Cwxqazd1Qcha+3DfhVey09X3BD5WsMK6N8HKuTrejihg2o0Nme75VdD+eNa2DsuHYMQQz3DxIXKEAUDTTf758K4zZPSO1hycyuS2UnKFOqNmG8+ArpNh7eN+8MltsgFwsxgAZ8pXdOoyxH0q4z7s9MOEbFzDTdQT8y4TA3w1vTUzXJ+hPa2k0DsMyMCRplutLAA8Zz+VdjcuzctmN63B55D91V9uRlQ6yLiwQNRMiRHEaeVczdtEW1tio5D5ri+qsKVAENOcDL63jO4aVY23ItjL2ZZVLCQ0NpII4zFVeuyuM1+65ZgVRkfUKVBI7PCR5iodsYq5ltgAqpuoIIYkrrAkEQQY5ARvrasw6KiY65ZYozvI3Zr90lsukw7CAZ3kedH6evi4xzkgi2RBtmCoWRqdRq58jVy7hz1tvsDVbgGbUaFDr22ANYfSAZbrBrYJKT2CwHqsYGm/sfZWoNp8s5ziq6NP8A3kxA+cNOZtfNeB/CZ/MVbw/SMh1W5dOp3pbQhQGlSXYgHvEHjvrk8UujRb4Xfb11RoEcz9lSYvEBEYmGY5yqg5gAGXViSROo7H2bjtv4MqvTr+kGLvW7bvZv9aoySuVQUDEw0rvGpPDnrUXR2XtOCzA5zJETqB7QPfXP4649tiUYgXLQLa759afeW862eib6XB3p/mrDlaN4pNF/Zmw0sq6qzsLm8NlPCN8d9cn0VcLiV3Q4K+8iR8RXeM++NK5fD7AW1cDhbtwrBWGtL2gZ3EjSuTk5O2EtN2q8NPpFjilsKiszPKwBqBBzNB9aOWkmK5fZFq1ZS+FulruIFy21hlbNbUW7mVnbi0wP+48q7f0gDKG0LGADrJgmNDyB8q43FdG1Z7l8MQ1y9cHHs5XbRYI9jjO+lSV8o7U67On2fdzli1sMSLZYrlKgm2JykmY0PfWgLC8BHv4++uY2fsLsNbF24gItOWtnKwJzEgakAbhu4V0y7oJ4b+feaM2uilGLLAundJ8yPsqu4BO4RxPEnT+dOimilak16Zwj8HNdMdsXLD4fqz2GLllgQzIMygmJiY3Gq36Su5UuI5FtmtBdSxQpNvI3Z3iQffvApP8AaKOxh25XWHmh/CsbBC2yFHhX1a27FssrDZHXdBnRt4Pdu9GnNtcs5TirLy7ZuqF+WAyi3vA06u6Qd45GRpv1jjTL23LgRpu7kcbv6u8G3hN0GT3mqFxtGIQFYvRFt9RmDjiN+89+7jReMlgbWaTdG5hOa2HO7noJ58K7ZMxQt/brh3llJzsZZAW1YntGNTrRWVtF/lD+qZ5CnNOI1lQfmtGm73UVUwO96bpNhf2xr4qx+4Vp7CP6vY/dJ/dFVOltucM3cVb+ID76sbAb9WtdyDw00rxeHp9MvBGMcn7q8PK/cNbO3dcPd/ZnygzWPcOXGWcpDEi8NOBYu8HXhm8q1tp3vkbgOWerYEBpg5SYE76BJ9lMTZtfu7f9wVk2NiWbss6vOdiWDwGPWaQAZEZE4Dd41f2FfzWE3yBlPdlMAeUU6w5trkYqTLFRJlpYtuEnjTZNIxR0Rw5ulflAFS2wh/pNpJG75NPKlxHRDDW1zKLggAf8RiI7Knf9FR5VvWXJuglSs220kfNcf/qpNoJNq4BvKN5wYoyfyGKMkdEcKAB1chdwLMd5k7zWlgMOqdYqgKquIAAAE20MADTjVlLgKhpgQDJMATrJNZX6VAvtbUZs0XJ+U0AVU0UIS27eNO+rljwi3ilAa2ZgBmzExAHVuZJ4CQN9ZTbW662eyqgMcssCSFYwwUxExI376s4wlh2mJE7jZvhQCCDwAO/jJqlsG/bWyLTXAIL/ACaBiIZifnLm1k8a0lXJlsq3ranEqWMhrZU9sRKmR/S5Rv4keBqfEYW3ClZ9dQflLR7JMHcxjfvp21MWgu2HDXGUG4rCL0vmSAEkRII5isvGY25vZBaTrEZS9i5mGRwyguBrJA4a02Br37NpWtxkgsQR128ZCROXdqOANZm1rOe4BaIErGVbj6kZ5Oqyd4+rVgbXd1F12RbdtswbLc7TKCpCKYLGGI5DiRXP7e6VNcAGXJ2WVj851IYgccqzl0nfv4Uq75B1XBP6YQrFYzDrgGzZ4yICMnDv46zBrLmbOupPWyeZy2ySagv4zICsHdc1jTtW4GviKY2IjsfSfyNv+VJg2MViczwd4UpOg0CSN2/h5V1nRAyr+Kz5GvO3xoJDcC0f+kfeau4DpBiLOtsQjwe0kho00PLXhWceGkdMrabPVxQa5voptm9icxdUCIIJUEEsdQBrpp91dMd1cWqOiZlYrEhry24jqntsTzF23fUQPdVOxBtv3Yu4v1nI/wA1Px4C4q39NLf8F9R9lw1HhV7OIHLGBvcLts/caSNHZpnX+zs+WU/zq+aztlsuS3LAOLVtSM0N2V3FZ4S1N23jDZtO6t24GVTqCxI3DfNZ9E0qJrz+90sxa71VY3zbYecmq1zppiTEdWI3wp18ZJreDM2i1/tBxYdrYi6vVPBlGCNowJDTB4c953RWdbvMmV0MMvWEHkRattuNZm0dsX7si4QROsqBlmTw00liOPaNL6Qcvd8mf/J2G+C11iuDEqs6LHrmRL1s5FuC7mWFhLmQDKnCJGYAkGDGsVSDtPrTqPn21/oYPEzr8SBuqDYGMEPac/JXw1th7LFyquORUHyp+1LHVXLlt3sh1a5IJu7+rVQfViCseANdkzmVMZiLgeAoYQuvXIPmj6VFU8asuSLuEjT1gs7hvlKK2mB6tj76shUoWBUkypIEbidOceVVejqzh7Z1nKdxIESRG/fV9sSpB1O4j1X5cBGo8Ky9h4zqbK2rinMoO7WZYnTdqJivGegMbhcuIw5VOyockAluzlCyQe9hWgWSeqgrmBGUK0ER2tBpGutQPjRca0bUkkXU1VgFkK0mQJjLu4/GtGzaCgkTJ3k6k69/DXw5UCZuFwYzOozWwQGAD9qCGB1U75Wd531qW7YUaaeZJ951NQMYuIeYZffow+xqtk/DT/SgivdaLqE+zcHvlD91ULu1X697K21ARVZnId5Dg/MQTz3kTFXMUBntftsD/wCO4dfKqOHbLj7g07eGRvHK7L99SJhg7ZZVLXXkAZQthsqxpC5lYSN2aJqpdtD0xCXdg1sjdcR2IBOhRV003VsYe06ArowzMQSSpAZ2aIAMwCAOccKztqtGLwZIjW4uscVjh+1Wk7MtF4WbI1NmTzNss3mwJrL6KPkW8glvlmMKG07KiDMQezXSnnHhWB0eWMRjEP8AWBh/3F/5UXwy9JdsXe1hzlZcuISJA1zBlyiCdTPGB31F0m2r1dsZ7TMHYDtGACvbUnKSTqo5Vb6RCLaH2L9lvJxVLpxhme3aUes14INeLK3MxQhLe2sIeqJANx81sljqWyuCdNwUCdBArN6I37aYYFhqGbXLJ0jdGtby3WCwbbSIEAproNfWERXN9FmLYfIyt1Yc5oVm6zMIy9kSANCT7qvGRL0c6soxfUC8+RCJkmO0BEnQ+4TNUbODQ4F2Nq0SDcPWEDOCHgR2ddNN9avRm4+W9lKqoxFyWYE6nLplER58ar2LTNs64qyxJuZVCySesJMRJpfYeF+5bspfOZba2+pX5gyyHcnQCJiD5VIdpYQ6G5bbjByieUCADU5ZSZZb1xeCsiwTzykAnxPOs3H7Pw167aARcxOZ4lfk1B3qIkligmN067qFXomvsu2AkyJJzMqkEKSBCKBoABA79Txq6fjTMPhLdsHIipO/KoXd4CpRWWJyu3MT+u4dIEAprxJuXBof/EKt2LJLYtVEkurAaanM3E/sis/pTpiFuewcMx8A1+a2sEhF+8YJGZgSI39hl48manwi/n5gj3D7pp2USKb6QsSeyNxkEeZNOVgRIII7jNBCkCo+pWZyiRuMCR7+FSCONBHL/XxoIjJHEjv91cxj8KhvEMgym63zdDOH0I01hgD7q6hl1nhzrN2mw6zD6/0jDztP+FK4GjkLGGTNa7CkehKzaai5oBcA4tJXXkSeFdNb2Zh8RZt3Lttbj9VbV2gluygI3az+ArKwBUPb1AnAum/eRciPLh3VFbufJ4VLjZQGVhcga2yrCDIjsnQzOmU11TOdGvb2LgAI6mwIkdpkJ38ZaaKm9Eza9szxNnDAnvgpPnRRwapliztC04hXzQJgBiYmJiJOoI8RFPFjMczDLqfVJkjUDM3DTgPjUtlYEAefH8amA3bgeXH3cqBKeJXtWY/rGHnbc6eVWwPyRVfHiGtfvR8UcVYk/wClREOL3I0ns3EJ8GOU7u5jVoDf+NVsZZJtuqjXKco+lvGvjFS+kKN/ZJ0AbQTvME6H3VUQmKwxbLGhVgw4jSRG/kTWPdzLjrBMS9i8mkwcrK1dEDWFtkfrODbk91Nfp2/5VUBrWzJ1BBHCRr5ffWH0maLmDblfQHwJWfsroYE6EaDhXPdNDFm28epeRpjgA1UeyfRvr+eMVg7MEbQxI9q2jeQUfea3mOvdz/CsF+xtLSYbDSTBgdo7/q0ITR29hjdssiEZyVKyeTAmTWft3EwtksjpkxVpjIU9kTJGQkHw391bK3lbQMCRwkT3GKxukOJDhUBMpes5yDBTMwywecGe6pdkyzi8cGPVoSJ9dwrb+KJ9Lfzy+JFZ/Qpz1BAXQO0tMCTlgDn92lbYdLahVED1VVRPuA/PfWN0NcjDGBPyrbj3L31eF6M6OXBlvjrAh9KfSMzHRdw4+MVP0fcLaAfMpz3N5KgAudeGuo76Toqx/WQCB+tXZETwUcxW71WkEnvIlTHiDpQyorWsVZBIDoDxk67okltToONM2a4Ym9Ah4FuCTFser3CdW94HCo8egd7VoKCMxe4SJi2m4TzLZfI1pDXQSPwqIkA1POjnzFBbdzO6kiNKCOV6WW5cjnbs+75cr/nFbOzL4+UY7mNt5Og7VpBvPgayuk+jk8Bh83vTEWWrd2SfkbY5IF+rp91a8Isr4eHhQNQOXKmGys7hO/T8RQLY8+86e6skOY+ZpPu40ce/dz+NA4iohp13ef4Co1B+7lUhHHf93uphuiYqI5bZEG5a1/8AjX18r27Sq+RVsYW6SQBdVWHzYV37UcxqO/3VtXLa+lWlCiDZvaACAc9szEd5rIFkeiWDqD6SASP3ziYOk+NbiTR0xtKeLe4mPdrRWCqi0Ord8UGTT5OCkfNK9jQEQY4buFJViNnTWfVPiabZPZJ8aKKSK+0d1r97b+2rROv55UtFAklCKDM932UUVAOB18/trI6SDtYT/ql/uNRRSBqPpu00rnumB/U2/bX7TRRUuxfRvIdB+eFS3bKsQSoJG4kAkTvg0UVlicv0oc2werJTtL6py7yJ3VkYy+x6qWYywJ1OpFxYJ5miiukegNzEYlxdADsBA0DEDjwqp0UuEWyJMZrhifo26KKPB9H30AZ4AHYLaCO0yklvEnWazL+LuLnyu47bbmI3NA3d1FFUTJ1mwzKZjqxbVjvMaCTxgVoqd/iPsFFFYfYgm8+P3078PvoooE5zpUdW/wClvf37Vad/si3l7PaXdpvbXdRRSSLVpjnOvCphRRQQi8ffUVs6NRRURHYYwdaOFFFAmdc/5yx+6u/alY4/5RP+pH+O1FFbRlnVXG1paKKBP/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46038" y="-8842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95" y="4949541"/>
            <a:ext cx="1718757" cy="114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55" y="4698127"/>
            <a:ext cx="1879313" cy="105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503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088370" y="6172200"/>
            <a:ext cx="28725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12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"/>
          <a:stretch/>
        </p:blipFill>
        <p:spPr bwMode="auto">
          <a:xfrm>
            <a:off x="648210" y="129141"/>
            <a:ext cx="7836075" cy="567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659749" y="-27384"/>
            <a:ext cx="4824536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solidFill>
                  <a:schemeClr val="bg1"/>
                </a:solidFill>
                <a:latin typeface="+mn-lt"/>
              </a:rPr>
              <a:t>http://www.apambiente.pt/index.php?ref=19&amp;subref=906&amp;sub2ref=919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814732" y="3853097"/>
            <a:ext cx="4485621" cy="21691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604417" y="2281177"/>
            <a:ext cx="865188" cy="2159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028155" y="2197040"/>
            <a:ext cx="576262" cy="360362"/>
          </a:xfrm>
          <a:prstGeom prst="rightArrow">
            <a:avLst>
              <a:gd name="adj1" fmla="val 50000"/>
              <a:gd name="adj2" fmla="val 39978"/>
            </a:avLst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7494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088370" y="6172200"/>
            <a:ext cx="28725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13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t="9854" r="1357" b="5142"/>
          <a:stretch/>
        </p:blipFill>
        <p:spPr bwMode="auto">
          <a:xfrm>
            <a:off x="475495" y="290090"/>
            <a:ext cx="8173739" cy="543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39552" y="1268761"/>
            <a:ext cx="1970659" cy="86409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4971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088370" y="6172200"/>
            <a:ext cx="28725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14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10201" r="1216" b="5268"/>
          <a:stretch/>
        </p:blipFill>
        <p:spPr bwMode="auto">
          <a:xfrm>
            <a:off x="539553" y="314310"/>
            <a:ext cx="8148218" cy="540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63405" y="1260811"/>
            <a:ext cx="1970659" cy="78413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3665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088370" y="6172200"/>
            <a:ext cx="28725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15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79388" y="622300"/>
            <a:ext cx="8964612" cy="38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60000"/>
              </a:spcAft>
              <a:buFont typeface="Wingdings" pitchFamily="2" charset="2"/>
              <a:buChar char="q"/>
            </a:pPr>
            <a:r>
              <a:rPr lang="pt-PT" altLang="pt-PT" sz="1600" b="1" dirty="0" smtClean="0">
                <a:solidFill>
                  <a:schemeClr val="bg1"/>
                </a:solidFill>
                <a:latin typeface="Calibri" pitchFamily="34" charset="0"/>
              </a:rPr>
              <a:t>Símbolos adotados para informação sobre a classificação da água balnear: </a:t>
            </a:r>
            <a:endParaRPr lang="pt-PT" altLang="pt-PT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122" name="Picture 2" descr="http://snirh.pt/snirh/_dadossintese/zbalnear/cartazes/baignade_excelen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484784"/>
            <a:ext cx="3882777" cy="11260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24" name="Picture 4" descr="http://snirh.pt/snirh/_dadossintese/zbalnear/cartazes/baignade_bo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326" y="1494045"/>
            <a:ext cx="3810000" cy="1104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26" name="Picture 6" descr="http://snirh.pt/snirh/_dadossintese/zbalnear/cartazes/baignade_aceitav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66160"/>
            <a:ext cx="3882776" cy="11260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28" name="Picture 8" descr="http://snirh.pt/snirh/_dadossintese/zbalnear/cartazes/baignade_impropri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99" y="3166160"/>
            <a:ext cx="3813098" cy="11057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" descr="Logo APA c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08"/>
            <a:ext cx="1171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043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088370" y="6172200"/>
            <a:ext cx="28725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16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"/>
          <a:stretch/>
        </p:blipFill>
        <p:spPr bwMode="auto">
          <a:xfrm>
            <a:off x="611560" y="28722"/>
            <a:ext cx="7921285" cy="573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988494" y="2710185"/>
            <a:ext cx="1668291" cy="286767"/>
          </a:xfrm>
          <a:prstGeom prst="rect">
            <a:avLst/>
          </a:prstGeom>
          <a:noFill/>
          <a:ln w="57150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 rot="7459985">
            <a:off x="4539059" y="2289256"/>
            <a:ext cx="576263" cy="360363"/>
          </a:xfrm>
          <a:prstGeom prst="rightArrow">
            <a:avLst>
              <a:gd name="adj1" fmla="val 50000"/>
              <a:gd name="adj2" fmla="val 39978"/>
            </a:avLst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15" name="Rectângulo 14"/>
          <p:cNvSpPr/>
          <p:nvPr/>
        </p:nvSpPr>
        <p:spPr>
          <a:xfrm>
            <a:off x="4760148" y="6705"/>
            <a:ext cx="3771394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solidFill>
                  <a:schemeClr val="bg1"/>
                </a:solidFill>
                <a:latin typeface="+mn-lt"/>
              </a:rPr>
              <a:t>http://snirh.pt/index.php?idMain=1&amp;idItem=2.1</a:t>
            </a:r>
          </a:p>
        </p:txBody>
      </p:sp>
    </p:spTree>
    <p:extLst>
      <p:ext uri="{BB962C8B-B14F-4D97-AF65-F5344CB8AC3E}">
        <p14:creationId xmlns:p14="http://schemas.microsoft.com/office/powerpoint/2010/main" val="3447091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21930" r="5292" b="3975"/>
          <a:stretch/>
        </p:blipFill>
        <p:spPr bwMode="auto">
          <a:xfrm>
            <a:off x="628686" y="476672"/>
            <a:ext cx="8335801" cy="51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088370" y="6172200"/>
            <a:ext cx="28725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17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683766" y="1324097"/>
            <a:ext cx="3168154" cy="5048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107504" y="1430460"/>
            <a:ext cx="576262" cy="360362"/>
          </a:xfrm>
          <a:prstGeom prst="rightArrow">
            <a:avLst>
              <a:gd name="adj1" fmla="val 50000"/>
              <a:gd name="adj2" fmla="val 39978"/>
            </a:avLst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811132" y="2692569"/>
            <a:ext cx="1744643" cy="28835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195116" y="2621277"/>
            <a:ext cx="607004" cy="431656"/>
          </a:xfrm>
          <a:prstGeom prst="rightArrow">
            <a:avLst>
              <a:gd name="adj1" fmla="val 50000"/>
              <a:gd name="adj2" fmla="val 39978"/>
            </a:avLst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pic>
        <p:nvPicPr>
          <p:cNvPr id="11" name="Picture 2" descr="Logo APA c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08"/>
            <a:ext cx="1171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6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088370" y="6172200"/>
            <a:ext cx="28725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18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t="64679" r="55380" b="22313"/>
          <a:stretch/>
        </p:blipFill>
        <p:spPr bwMode="auto">
          <a:xfrm>
            <a:off x="1934681" y="3861048"/>
            <a:ext cx="5269914" cy="13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" b="54606"/>
          <a:stretch/>
        </p:blipFill>
        <p:spPr bwMode="auto">
          <a:xfrm>
            <a:off x="211316" y="764704"/>
            <a:ext cx="8708781" cy="285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Logo APA c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08"/>
            <a:ext cx="1171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685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088370" y="6172200"/>
            <a:ext cx="28725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18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2328" r="27091" b="8382"/>
          <a:stretch/>
        </p:blipFill>
        <p:spPr bwMode="auto">
          <a:xfrm>
            <a:off x="160545" y="250166"/>
            <a:ext cx="4176505" cy="51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1789" r="26278" b="15326"/>
          <a:stretch/>
        </p:blipFill>
        <p:spPr bwMode="auto">
          <a:xfrm>
            <a:off x="4427984" y="764704"/>
            <a:ext cx="460207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Logo APA c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08"/>
            <a:ext cx="1171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131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introdução manual 5"/>
          <p:cNvSpPr/>
          <p:nvPr/>
        </p:nvSpPr>
        <p:spPr>
          <a:xfrm>
            <a:off x="3131840" y="188640"/>
            <a:ext cx="6408712" cy="18002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/>
          <p:cNvSpPr txBox="1"/>
          <p:nvPr/>
        </p:nvSpPr>
        <p:spPr>
          <a:xfrm>
            <a:off x="3563888" y="501640"/>
            <a:ext cx="54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5000" b="1" dirty="0" smtClean="0">
                <a:solidFill>
                  <a:srgbClr val="17445F"/>
                </a:solidFill>
                <a:latin typeface="HamburgerHeaven" pitchFamily="2" charset="0"/>
              </a:rPr>
              <a:t>QUALIDADE DAS</a:t>
            </a:r>
            <a:br>
              <a:rPr lang="pt-PT" sz="5000" b="1" dirty="0" smtClean="0">
                <a:solidFill>
                  <a:srgbClr val="17445F"/>
                </a:solidFill>
                <a:latin typeface="HamburgerHeaven" pitchFamily="2" charset="0"/>
              </a:rPr>
            </a:br>
            <a:r>
              <a:rPr lang="pt-PT" sz="5000" b="1" dirty="0" smtClean="0">
                <a:solidFill>
                  <a:srgbClr val="17445F"/>
                </a:solidFill>
                <a:latin typeface="HamburgerHeaven" pitchFamily="2" charset="0"/>
              </a:rPr>
              <a:t>ÁGUAS BALNEARES</a:t>
            </a:r>
            <a:endParaRPr lang="pt-PT" sz="5000" b="1" dirty="0">
              <a:solidFill>
                <a:srgbClr val="17445F"/>
              </a:solidFill>
              <a:latin typeface="HamburgerHeaven" pitchFamily="2" charset="0"/>
            </a:endParaRPr>
          </a:p>
        </p:txBody>
      </p:sp>
      <p:pic>
        <p:nvPicPr>
          <p:cNvPr id="7" name="Imagem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550" y="0"/>
            <a:ext cx="2730946" cy="269913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276475"/>
            <a:ext cx="4008437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 rot="1861721">
            <a:off x="6344048" y="3808163"/>
            <a:ext cx="365125" cy="619740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pic>
        <p:nvPicPr>
          <p:cNvPr id="1026" name="Picture 2" descr="Logo APA c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61247"/>
            <a:ext cx="2168301" cy="88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data:image/jpeg;base64,/9j/4AAQSkZJRgABAQAAAQABAAD/2wCEAAkGBxISEhUUEhQWFRUVFRQWFxYYGRUXFxUXFRUWGBUXFRYYHCkgGB4lHBYYITEhJSwrLi4uFx8zODMtNygtLisBCgoKDg0OFBAQGiwcHBwsLCwsLCwsLCwsLCwsLCwsLCwsLCwsLCwsLCwsLCw3LCwsLCwsLCwsLCwsLCw3LCw3N//AABEIALcBEwMBIgACEQEDEQH/xAAbAAACAwEBAQAAAAAAAAAAAAAAAQIDBAUGB//EADwQAAEDAgQDBQYGAQQCAwEAAAEAAhEhMQMSQVEEYXEFIoGRoRMyUrHB8AYUFULR4WJTgpLxFqJDcsIz/8QAGAEBAQEBAQAAAAAAAAAAAAAAAAECAwX/xAAjEQEAAgIBBAMBAQEAAAAAAAAAARECElEDExRBBCEiMWFS/9oADAMBAAIRAxEAPwDuwiE016FvIIBOEwhLKEITQpa0IRCaISyhCITThLKRhNNCWUUIhNOEspGE00QpZRITThLWkUQpISykYThOEQllFCIUkJZSMIhSQllFCITQllIwnCcISykYTTQlrRJQpISykUJoSylATUZTlSw01GU5Sw00pRKWJISlEpYkhKUSoJISlEoGhKU5RaNCUpSgkhKUSgaEpTlAJpIQNJCEKNCSSLSSFFNLKNCSEKNCUolCjQlKJRaCESkhTLKJVOdPOjNLpTzKjOjOg0ZkSqM6M6K0ZkSqPaI9ogvzJ5lR7RGdEX5kSqPaJ+0QXyiVR7RP2igvlEqj2iftEWl0olU+0RnRaXSnmVGdGdBfmSzKnOjOguzJ5lRnRnQX5kZln9oj2iKvzJ5ln9oj2iDRmRmWf2iPaKDRmRmWf2iM6DRmSzKnOlnRV+ZCozpoOdnTzLm/qmHz+/FH6ozn5LrTjtDpZ0865v6ozn5J/qbOfkpRtDo50865v6mzn5J/qbOfklLtDo50Z1zv1NnPyT/U2c0o2h0c6M6536mzmj9SZzSjaHRzozrn/qTOaP1JnNKNodHOjOs3C4xxDGG1zugoOpsFqdwuIKlhuBdl3TAmb0IhYnLGP7LcY5T9xBZ0Z0HBcA7M2CGEtqKuzNEDKb118VysXEdmyktvUZmUm0nNHgsT1Y9OuPRmYufp1s6TsYC5A6rhjtFlJLBYVe2aiaCaeNtVWe0MKR3mzzfh6U0dRZ7v+Ndr/Xfbjg2M9K/JQxeMa0TM7AESfCaeK4ON2gwCj26We2kmKw7xjomcXDMRiYZ1kvYPm6VO5lwvajl6HC4rDLWlz4JmW3LYJiYpWN9UsDimG72wXQKgUkCSHG8EmBsuCBhROfCf0eyl7yfuFI42FBqxopZ7JM1sHTp6rG+TcYY8PTOfgzR/dinewpvFe9T7lVuxsEe9iDSgyGZ0EOP2VwnYUCXBwAFSe6ALV8rLNxXE4QscM9XtgWE+9ufRSMsp9rOOPD0OPxWGAC0lx10ANjJPSaTQrUzicENyuJmji4NNASIg5q32heWw+0GAGMVgmKSw3jUkfYKnhYmEauxm7wHMFqQe9TwKTllMURGMTcQ9eOM4ZurXX/a4mm9aaWm+llm4WYDsjHtc8NzS5rRuACK1MUJ05gef/P4WSM7G1iAcIl2gk5ptrOh5Kzhe28LDILHiWzElsAuGUwDanyCzG0NTrL1GHBE+ybctjMcwIAJOW5vQAaV50ZWlxOUwI7gDidpMCgn1K4mP2+0Nz5/fLpGYtaTYk5BBsJ2RwH4rY12fExi4yRHeoOcCDtaeazE9T7bmOnw7zBhFhcWYjSA4wKklomBXXSmyqfwhzhozDQlzCRM2BDhNFzGfjTBM53weTXmfVWYv44we6GPgfulrhHdPuxM1j1UjLqwk49KWrG4V4PvNaIJJME2oB3xPP0UeFwDie5i4bjMGGzFNSMSlV5viO2xiFr3GSCZ7pIFTESybCepXe7PbjtDiz2gYWZ2wwYbScndMubBPuxrRb3zj+ymmHqHR/Q8Y19owcjhOJHiMSCms2D2zjwMzcSdYY4DyJlCx3uo12cHhYRChm5J5uS9O4eNUpgIjmkD90RJS1qUvu6I+5SlAcllSkiUsyM3JLKOUSjMdk8x2UsGZNr42Tk7KTWHYeYUmYWLasLtjFb7ro0oKCbwLJjtPGJBD3Agl01qXXJ3ooYeFaS2vMfytmHgtF3sHjPyXKcelHqHaM+rzLJ+YxSIkxSg5EkVvruliY2LFSbRrXruukW4IFHyf/qYVuC9tmkH6+Ckdr1ENX1P+nn+HecMy0kbSSQBIMAGR+0eSqxMAPcXESSZP2F63E4ZsTl9Fmdht5LUThwkxny82Oz2x7p8ymeDA0NZ1OtCu9lExSdt+iHMhW8Wf3zLgjh21oa3q7RM8G03BNIq5xptddsxE0hIsbdLxP3y573vczIS8tIgjM8yOaxHsrD+A+b/5XczRb5LTgYeYjRNsI/hWU+5eZd2fh6s9XIHA4XwjzK9rxHZYBAdFRXlzXD4j8uCR7SCCRQT43TfEnDOPbjjgsL4R6/yn+RwvgHr/ACtGLi4Y914PUR/Kh7T/ACHotRlhLE7KxweHbLTasfNI8DhfAFbJ3HoiDuPRX6S8lY4LC+AeStwsJrSC1oBFiAKJZTv8lMYb+vgr9F5crvzDtytLe18cCBiOA/2/ULAMN2/yUjgvF6eELE49Of7EOkZ9SP5Mtn6vj/6jvT+ELFkO48k1jXo8Q33OrzLmHjOQUTxnRH5I7FH5E7Fc/wBT7ZqEHcYkONKs/TnbFNvZr9lNcuV+lR44oHaDleOy3/CUx2U/4U1yPpm/PuSPHuWv9IfsmOyH7BTTI+mE8c7cpfnnLofpDtgj9HdsE7clw5x45yj+bcuoOxnKQ7HcnanhbhyXcW/mkOJxNyu0Ox3KY7Hcp2p4Lhw/zGJuVJnF4oqCV3B2MVIdilZ7c8LcJ9gfiXF9o1mMM4cQ1pNC06aWK7fFdn4xdDWHvSRFhW0rl8P2PlIN4O4XWY/FpBgDRbjHJu49tnZ/4T4nEyh0MucxIMDkAa9F0cX8OtbT2suF+6foqOF7Xx2gAmgEbaqrE4lxJcC4F1zIqmst3hTXh/hdpAPtBLpoBIj0Wl/AcHgnDd7ws4TIJ5grl4fEOAAm3RJ+G0x3W7mgqedE0Lx9QfaGDw73POFDAIpoN45arMOGwsN0jHa4UpHyryVj+EBkgUMClPkE8Ps+dHepWtYZv/HkvxJ2ji4uK8AkMoABNgFwX8M/mvpmLwAuWHxH8qI4AG2H6JqzL5rhcG/VbsPgivoeF2Q51sJxjZp/hSb2Uf8ASd5H+Fag1l8+bwblNvBu5+RX0D9Ndow+IKsb2S82YPQK/lNMnhfyjjp6fW6PyLtvmveDsfF+HwkT803dj4guAPD+E/K6ZPBnhHnfzV35J8a6ar3mB2NmrIj75rT+jtF8v/speLUdPJ86dwj9vn/Ka+ijshvwt8sT+ULP5XTJnb+HMEmAxx/3H12Vjfwvg1OS0SMzjfkt3Cds4T3uaJp+5zY8KxNlfgcZhOkEkQ6/dh3kptLppjw5R/DmB/pnzeE8P8NYGrCP9zlsf2uwkiJFIImtqzCtZ22zN7pApUlt461TbI1x4Yf/ABnh7ZTUTr9lL/xjB0YTzl99oldL9SwyQXSSJIt5chyU8ftRuYZaATpU7XU2yXXHhzsL8MYJ/Yf+R+pVeJ+H+HFCypMe8abardicez/I6Qe7FdKLNidruaZMBvenMR7p2I8Fdsk1xZ//ABvC+H56eCi38P4I/wDj2vH8/RWYnbwa/MHUiMoMiNybn0UndsSKASLEBxI+X1S8isVZ7AwDZoEH9rvpKkPw/hfDHMmQh/ajnMLSYJMg92R1urMHtgtBDofzaRPWNEvIrEm/h7D5ciPkU2/h/CGhPjorMLt+mUDeZvXTksuJ2q4Z4sWgUmabElT9H5XDsHC2Pn9VbhdhYWoBETd30KzDttz7AC1JI02mEsDtt4EEDqazXWsK/o/LonsTB0aAY3cfmVEdk4TRLsoitdt+ay/rZFYEmJMETzqbrPj9pPe7MKEACQ0TE2mJ8ip+lvFv4bDwXGIg6gtgxvP3otR4JkUbA3geK4GP2k8n91oOx6gFLD7VfQB0wRWxEeFldZTaHeZgYQMAAkGIhtLR81qZhAUDKeH0NF5hnamI0ktdU3B71eWg8FPD7XxINZm/U7WhTWV3h6rDaRplG156hPEbFDr6LyuB21ig3MjcIxu38R1KSLy2KeIomsm8PS52SQCDAsKzsAdVNxDRmcIE1tSeWi8Zh9pPBIDiJrE08gU3ce4Ny6HSTXyTSTeHrncUP2GRzJHLUeqkSIl/dmpFDXadQvHP7RxSIk8pJp0kJt7RxRQk+c/QfVXSU7kPW4kBwAIi9Y8lRi4xE5gBB5mk3oB815I8fLhMEj4tPqFPE4p5nveCaSbw9ezEtEVE3ttKm7LYVPSldQvDt4si5jQUd/CkMd5/eQTyjym6aHce0Lmi+8QHevJU4nFAEAu1gybgzG5mmsD5LyGLjOFySd4P0lIvJrMfI+iaG72LuLwgbtPOWoXivbbub/wn6oV7adxa7GaSO9BtYyP+TaDxUXvMmGTbvEtAPlK3uwWMF3gU/c36uUm44Pu5pjVzB5EfyrcJrLEzGa3vEQT4THW6m/GzQQBWRQtJE7d4LXhzIlodN4IlvOyu/Kh05qGKSOdxI3UtalzzjG2V5IpVuUT1g+az4eG1tSagn91uuePl4rs4/DtgCGyaa1jWBZUHh2Zathw1INCL1BJ+StmrlnGxA4FsuBNfdr4NPqtAe/Rs3sKHas08lqwQ4k0oBu6u8GPmVJzCJhpncACsbk09UtNZcrAxsxIcWm9BkPm5rvorS0RHe5GQQRym/wB1Wvh+Ge7/APphkHe9taV9U8fDmZaRHJ0GeUz5pZqwjhpGsciQQZ1AdMeKswsIMoDr8RI9RTzW6Q0QG3gVtVVnHDqRUTBygRyiE2NWM4T5OUiOTqeQanngHM6dC0FpjxMStmFiSfczA8voQrTigiMsxuD6bdFJzhYwlz2PLhAEcyWx6Sk5uJZ0jlAM+gW/Be4fsjY0B6nvV9FJk65SKWBETtUys97CPa9rKfTA3MRoByofEOlQc061jah60suoXtNHNnTf6CFHiAS0Bvcjo4nSJMgXWPJ6fLXYyctrxaoI3IM9Jqng4760oOTgfJdFvDACBApSO64+VFL2YtfnqNlJ+XgsfGzcnGxiLBpB2qfqqH7x4Gn0AK7pwOX30T9kNvp6rPmY+oXxcuXGz5rtFNj/AHCtlxFAQNIaST1MLqDB+c0vy9EOwxNxWf4WJ+Zxi1HxeZcd4xzQMkcqeM5QfVTw+HxAPdb45jHmus5lY+6VuUZB9+qz5mXEL4uPMub7F/wWtFPQoLsWfc9R9V03N2+5jT6JNtpzrZPMy4hfGx5lyXYeJPufL5AT6qeJhv0afCf7XTNZEAf35T4FSDt/AbD6p5mXEHjY8uZlfoytLgmetU8RmK6hYR5elV0C7efHw06oc4x1ofv1TzMuIPGjlhbhYvwgDqPlJQeEebhvKakelui3kbb/AGaKJM7af2sz8vNqPj4sTeDxBqwf8k1pLDpkjnM+KSeV1F8fB0MLBDquBFDAgBwA319FXxLXQG4dZNCO65oJvW9NFjxMNr4LqxBEzTYwph0b6f0rPyCOk1s4aCZebARlEGskg3nrCpx2moJbFbOrpljSwNDqqaXQSFmevK9qGTH4hzHMAbiEEicgDsu5cZBAIm030V7ceTJaRQASWnWabHSqsY4QLD6Jh6z38vTXbxXFzZBAN5pT6W++kS6ZzNMkCxj/ANpHoqi/qY1UmvnX726qd/Pk7WKTXb1FaFzhTSs/NSc4fC2ZvBJHQmg8lT7Tly3+SM3MDSszJ0We7lyukLhim818J0/hRdjSLu6VHoFEk6E+XooPxQDBOk681mc8p9rrCwu5T98086oOJMR7pkT9mf8AoqWJiUpTc0EUvBodFm1pYT5fdFEMBFLeB+9kmYgqA4z4ctIH2VBznSKXOnKa6gT9Tqir3Mt58jG/zTOGBc+J8I+qpLmkRPeGwi0U9R5ofatoI2mRp5Ii4iBQWmCTf5ocQPIk+Kpa4NitBPMbb0UQ0TBFSJ3BvSfHVBd7StesekH7upNdFADF506RvyVQAJgwDekydLX/AOkPNDNIFxpNImkoLWnUgX21ool5Ok67gkGvr9VEg5bAurEmAeZvfdGGKWrWm3SnogniOjWD40nra6QYW9OVNUiIN50rUze50qmwGZm4FB16oAMqefjIE380o3peyUDpBNfvx0/tPbva0HrvOqCT2DWfmb39BCgDYA6TpWIFR4qY+6X8tUNdWdzsKmIj/tAQakCpsa+o80hU3tQiBfaIP3CbnV8puYveOhQHX1JA28PqgibeYg06/wAJOaTaI+/LqguBgit7DwpuhxnytZBJoOx9EKJrb5oQVOdFzSm5qRJ+UQgvgR5abarIW0gzAjXaCaik+CdzQkVvBEUrcciitIxRQSOtN9lB2IQRUXMRUTB5ch9lUveCCOhzbQBEc7eYTxjG00IggXPM8z5HogubxMm8WFaVvQEVp4pHiDElugprPI201VD6WBgbSSDaIJA0025qbLOzGbmRSgA5nZBY55Huj5QJM1Pn5KTiIBtpPPnN70UGYQMjo4EUINQTp03UWOLTIArNam2+vjPmgmOIILpIJG1DNIbFdIrzTGL41rQc9PEa+AUMMXkgm4tBGlzWxEwmWZSKVqJEl0VMGm1JlBN0mBbeBPjT5+HJRLqUkmZImhEVBn0mUmZmwGi56hoiXGd5zQaqWQgzV1QZmdaXNvvRA2tmLVprp7o+Z50UgywIB1BAOxOopECqZByzI7tO6Sagw7SbzQbKOHhZgCbVHdDmxGhF76EUQLMZ3BkTNiNyBNIN4j1U8pAmpml7QNDe41SyC8+BHvCLQb9d1PCwQ2nu5TS+nM3t/wBIIBsyIIgyGggUF4isdaUQ3DnNzNIJht4NNeitDWklw1GmgN08RsaTEGTSaUbHQapRapzxFCIrmrPhI2j71lkpNq1MCtLG+yseQSTMgG0+B502VjSJrHObVtX7ulIzgy2TTWscrxZTzQDJ0ifCthX0UhiSe7qQDMxa2Umdtki8A1iCII32r4wlBMcaXBAqRbempCb3QJ0g9SYpO3VSxMKgESNRQ8wOen9ID5vSnWn0vaqCDzlrTSYrEC9RtNlY4a0vQA0PQJOqQL/IbTvqoa3mJpHWM0k+fJUSg1r9B01Mow9aam1L6xAHjCrbiQPdkgxIiJ1O+p0Vk5Zk+G07lAmd3u6CIJM+RJk+Ki5gEzHeFYiYG/if7Tw69KU22IA6pvDr101G9teiBxO1qzci8T9FAmRM/MTHLX6qTGmKeFaDkmGj15CJ5iviEoRMTap1tM7jkEPobfWY3Q6tKitP8tz01UmtcLGIjkDpXZUVZnCxIG0/0mo4eHjgRIps0R6uJTShmfFBakkB0EEDfqYkkbqsYDmuDv8AEA1JIbJMF9zfkKq54ZIAqTMgQKxIIG8a3unw+Hlab0NM2dxIga3PS1FA34JHxm5pBqLUufKKJ8KwQAAQTUTqRsLAV5FLNlBOXNmMBtgJ3I5yY8tFZiuJMaRaDAGgkmprFdlFVswakm/umgJAJnQSK/LxRiMGYwaAQWwIGswNDS+ykxsiCARMUgnSkmyk8wbSQSBImC0yJIGk+qoryZrgXANBIg2rQ/dlKoIDqmdBPdkEVisUUsRobEmpBBm25LZgm+6sIsRBkR4DmBdQZw3u2dFRqaUgaz6qWIADMChibw0Cs1E2NRJVhk1MRAoCTXm2BUeajhvccphwkGS4RlE0oKD51VRLBs6KyJpY5rJYQ9+RaDQGsSIpUnoBpdTaDUAmlJ23vf8AtDWVBkgeMkncjSiBuFeRiRtO+w+6KTmGSD7vjc/5TEV23QQTqASD8RB5wSLfVUY2E8ua7uuytNgMzSTHd1BNbmLILsKctokjWAdBEKLrRBGXSI50i6bWGMxNQIde/pPluojFmGmReL1A1cdPG/ggsdoYqJqawAIN6yh1AAO6LxA02DvuqRbWQ4yWltDJbluGj3Sa9eoQzDAaWNaYAg6GupJies6oK24cGXCpIeTmBAuAG7GxsBVSDhDjlBLdDpzAH0VrcK8G0AxX7ogtIJGp5EchMIINb3tKyK3I0vUamFN7SQddIk1B5aKbmAV6bCep2RJkCKbiSDy9FaFTcOTWuppXkJG1qoOH8QImIFABWY2J5q1zcpPOP7rM+Ciwz7s0lsnUDUzoiKzhZSTVxJmO6COsAbc0ezMSYga5jQ7SpxGaKa2sbCSFLFA7opfkY8I9eaCtmEHQZMzQkVPLcDyTxCTFRFeckaVP9q0t6HlXeRyVeJBEAitYpNdRT6Qgb222MUMin0UY9dLRpSLqbXGQLb/5dLwq8ZzpAiRrBBjpYz0KBhoBp6c7DqjDABMweogV5kUrzKtYSCaCOtbU0rrqq2uFc1DMCaGOUfJUGIyRkNvOeut1EG1o9I5CU2RvmbHWTrO/gptJNhcU2npMoFI1d9fWUKBpoPNNBh4Qd3OZbBgk1BAvlaCQPIWVlAKAmc1aSQI3QhZVXiPDWiZdY3JIDjBMnrZXVBqBNhU+6D6U+SEIK2EUDiM37TGj4uIjTmaaSrstcuY1EQdY+GPduEISRDicEYrsoc5uQhxiJFDqfmIPNSzZvd72WhbQbesc4omhUV4eK6goX5nCSKCKlvvG260jvNaaGTUGSKVgSPoEIQRcCaSQCY0n/E0vO0jnspS3MBqCRr6oQgGsqWx3aZACAT8WgA6V+iYY4NbmIOpMXmnXXpy2EIE3AaJMQKDuwCQLg0tU23Tmtu7cHU1ApshCCOI4GTtANNSRMSr8VwAPSfoJ8UIVRVjODGhxoCRueQjaqeGQ6HG1eonUaX35JoUBw7xJpavP+vBGADNaj05QD90QhUGG33iT3oFRMCBz1Sw3C1yIBPI2JshCBYjs0NfqDDYkd0iHbeB9FdkBaNDWD84iyEIK4gBskmKk1J6zeikWbCP8qTcTMhCEgPEwpEDccrVBVOYACp7xEWJPK0QmhELiCWQYkEwAKVdaljXeFNjYBMWiQIBoLCaevihCKhF694iTPwgaAUClh4mYAjU3Fj1kU9UIQN7nT7vyP/7HyQhCqP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" name="AutoShape 6" descr="data:image/jpeg;base64,/9j/4AAQSkZJRgABAQAAAQABAAD/2wCEAAkGBxISEhUUEhQWFRUVFRQWFxYYGRUXFxUXFRUWGBUXFRYYHCkgGB4lHBYYITEhJSwrLi4uFx8zODMtNygtLisBCgoKDg0OFBAQGiwcHBwsLCwsLCwsLCwsLCwsLCwsLCwsLCwsLCwsLCwsLCw3LCwsLCwsLCwsLCwsLCw3LCw3N//AABEIALcBEwMBIgACEQEDEQH/xAAbAAACAwEBAQAAAAAAAAAAAAAAAQIDBAUGB//EADwQAAEDAgQDBQYGAQQCAwEAAAEAAhEhMQMSQVEEYXEFIoGRoRMyUrHB8AYUFULR4WJTgpLxFqJDcsIz/8QAGAEBAQEBAQAAAAAAAAAAAAAAAAECAwX/xAAjEQEAAgIBBAMBAQEAAAAAAAAAARECElEDExRBBCEiMWFS/9oADAMBAAIRAxEAPwDuwiE016FvIIBOEwhLKEITQpa0IRCaISyhCITThLKRhNNCWUUIhNOEspGE00QpZRITThLWkUQpISykYThOEQllFCIUkJZSMIhSQllFCITQllIwnCcISykYTTQlrRJQpISykUJoSylATUZTlSw01GU5Sw00pRKWJISlEpYkhKUSoJISlEoGhKU5RaNCUpSgkhKUSgaEpTlAJpIQNJCEKNCSSLSSFFNLKNCSEKNCUolCjQlKJRaCESkhTLKJVOdPOjNLpTzKjOjOg0ZkSqM6M6K0ZkSqPaI9ogvzJ5lR7RGdEX5kSqPaJ+0QXyiVR7RP2igvlEqj2iftEWl0olU+0RnRaXSnmVGdGdBfmSzKnOjOguzJ5lRnRnQX5kZln9oj2iKvzJ5ln9oj2iDRmRmWf2iPaKDRmRmWf2iM6DRmSzKnOlnRV+ZCozpoOdnTzLm/qmHz+/FH6ozn5LrTjtDpZ0865v6ozn5J/qbOfkpRtDo50865v6mzn5J/qbOfklLtDo50Z1zv1NnPyT/U2c0o2h0c6M6536mzmj9SZzSjaHRzozrn/qTOaP1JnNKNodHOjOs3C4xxDGG1zugoOpsFqdwuIKlhuBdl3TAmb0IhYnLGP7LcY5T9xBZ0Z0HBcA7M2CGEtqKuzNEDKb118VysXEdmyktvUZmUm0nNHgsT1Y9OuPRmYufp1s6TsYC5A6rhjtFlJLBYVe2aiaCaeNtVWe0MKR3mzzfh6U0dRZ7v+Ndr/Xfbjg2M9K/JQxeMa0TM7AESfCaeK4ON2gwCj26We2kmKw7xjomcXDMRiYZ1kvYPm6VO5lwvajl6HC4rDLWlz4JmW3LYJiYpWN9UsDimG72wXQKgUkCSHG8EmBsuCBhROfCf0eyl7yfuFI42FBqxopZ7JM1sHTp6rG+TcYY8PTOfgzR/dinewpvFe9T7lVuxsEe9iDSgyGZ0EOP2VwnYUCXBwAFSe6ALV8rLNxXE4QscM9XtgWE+9ufRSMsp9rOOPD0OPxWGAC0lx10ANjJPSaTQrUzicENyuJmji4NNASIg5q32heWw+0GAGMVgmKSw3jUkfYKnhYmEauxm7wHMFqQe9TwKTllMURGMTcQ9eOM4ZurXX/a4mm9aaWm+llm4WYDsjHtc8NzS5rRuACK1MUJ05gef/P4WSM7G1iAcIl2gk5ptrOh5Kzhe28LDILHiWzElsAuGUwDanyCzG0NTrL1GHBE+ybctjMcwIAJOW5vQAaV50ZWlxOUwI7gDidpMCgn1K4mP2+0Nz5/fLpGYtaTYk5BBsJ2RwH4rY12fExi4yRHeoOcCDtaeazE9T7bmOnw7zBhFhcWYjSA4wKklomBXXSmyqfwhzhozDQlzCRM2BDhNFzGfjTBM53weTXmfVWYv44we6GPgfulrhHdPuxM1j1UjLqwk49KWrG4V4PvNaIJJME2oB3xPP0UeFwDie5i4bjMGGzFNSMSlV5viO2xiFr3GSCZ7pIFTESybCepXe7PbjtDiz2gYWZ2wwYbScndMubBPuxrRb3zj+ymmHqHR/Q8Y19owcjhOJHiMSCms2D2zjwMzcSdYY4DyJlCx3uo12cHhYRChm5J5uS9O4eNUpgIjmkD90RJS1qUvu6I+5SlAcllSkiUsyM3JLKOUSjMdk8x2UsGZNr42Tk7KTWHYeYUmYWLasLtjFb7ro0oKCbwLJjtPGJBD3Agl01qXXJ3ooYeFaS2vMfytmHgtF3sHjPyXKcelHqHaM+rzLJ+YxSIkxSg5EkVvruliY2LFSbRrXruukW4IFHyf/qYVuC9tmkH6+Ckdr1ENX1P+nn+HecMy0kbSSQBIMAGR+0eSqxMAPcXESSZP2F63E4ZsTl9Fmdht5LUThwkxny82Oz2x7p8ymeDA0NZ1OtCu9lExSdt+iHMhW8Wf3zLgjh21oa3q7RM8G03BNIq5xptddsxE0hIsbdLxP3y573vczIS8tIgjM8yOaxHsrD+A+b/5XczRb5LTgYeYjRNsI/hWU+5eZd2fh6s9XIHA4XwjzK9rxHZYBAdFRXlzXD4j8uCR7SCCRQT43TfEnDOPbjjgsL4R6/yn+RwvgHr/ACtGLi4Y914PUR/Kh7T/ACHotRlhLE7KxweHbLTasfNI8DhfAFbJ3HoiDuPRX6S8lY4LC+AeStwsJrSC1oBFiAKJZTv8lMYb+vgr9F5crvzDtytLe18cCBiOA/2/ULAMN2/yUjgvF6eELE49Of7EOkZ9SP5Mtn6vj/6jvT+ELFkO48k1jXo8Q33OrzLmHjOQUTxnRH5I7FH5E7Fc/wBT7ZqEHcYkONKs/TnbFNvZr9lNcuV+lR44oHaDleOy3/CUx2U/4U1yPpm/PuSPHuWv9IfsmOyH7BTTI+mE8c7cpfnnLofpDtgj9HdsE7clw5x45yj+bcuoOxnKQ7HcnanhbhyXcW/mkOJxNyu0Ox3KY7Hcp2p4Lhw/zGJuVJnF4oqCV3B2MVIdilZ7c8LcJ9gfiXF9o1mMM4cQ1pNC06aWK7fFdn4xdDWHvSRFhW0rl8P2PlIN4O4XWY/FpBgDRbjHJu49tnZ/4T4nEyh0MucxIMDkAa9F0cX8OtbT2suF+6foqOF7Xx2gAmgEbaqrE4lxJcC4F1zIqmst3hTXh/hdpAPtBLpoBIj0Wl/AcHgnDd7ws4TIJ5grl4fEOAAm3RJ+G0x3W7mgqedE0Lx9QfaGDw73POFDAIpoN45arMOGwsN0jHa4UpHyryVj+EBkgUMClPkE8Ps+dHepWtYZv/HkvxJ2ji4uK8AkMoABNgFwX8M/mvpmLwAuWHxH8qI4AG2H6JqzL5rhcG/VbsPgivoeF2Q51sJxjZp/hSb2Uf8ASd5H+Fag1l8+bwblNvBu5+RX0D9Ndow+IKsb2S82YPQK/lNMnhfyjjp6fW6PyLtvmveDsfF+HwkT803dj4guAPD+E/K6ZPBnhHnfzV35J8a6ar3mB2NmrIj75rT+jtF8v/speLUdPJ86dwj9vn/Ka+ijshvwt8sT+ULP5XTJnb+HMEmAxx/3H12Vjfwvg1OS0SMzjfkt3Cds4T3uaJp+5zY8KxNlfgcZhOkEkQ6/dh3kptLppjw5R/DmB/pnzeE8P8NYGrCP9zlsf2uwkiJFIImtqzCtZ22zN7pApUlt461TbI1x4Yf/ABnh7ZTUTr9lL/xjB0YTzl99oldL9SwyQXSSJIt5chyU8ftRuYZaATpU7XU2yXXHhzsL8MYJ/Yf+R+pVeJ+H+HFCypMe8abardicez/I6Qe7FdKLNidruaZMBvenMR7p2I8Fdsk1xZ//ABvC+H56eCi38P4I/wDj2vH8/RWYnbwa/MHUiMoMiNybn0UndsSKASLEBxI+X1S8isVZ7AwDZoEH9rvpKkPw/hfDHMmQh/ajnMLSYJMg92R1urMHtgtBDofzaRPWNEvIrEm/h7D5ciPkU2/h/CGhPjorMLt+mUDeZvXTksuJ2q4Z4sWgUmabElT9H5XDsHC2Pn9VbhdhYWoBETd30KzDttz7AC1JI02mEsDtt4EEDqazXWsK/o/LonsTB0aAY3cfmVEdk4TRLsoitdt+ay/rZFYEmJMETzqbrPj9pPe7MKEACQ0TE2mJ8ip+lvFv4bDwXGIg6gtgxvP3otR4JkUbA3geK4GP2k8n91oOx6gFLD7VfQB0wRWxEeFldZTaHeZgYQMAAkGIhtLR81qZhAUDKeH0NF5hnamI0ktdU3B71eWg8FPD7XxINZm/U7WhTWV3h6rDaRplG156hPEbFDr6LyuB21ig3MjcIxu38R1KSLy2KeIomsm8PS52SQCDAsKzsAdVNxDRmcIE1tSeWi8Zh9pPBIDiJrE08gU3ce4Ny6HSTXyTSTeHrncUP2GRzJHLUeqkSIl/dmpFDXadQvHP7RxSIk8pJp0kJt7RxRQk+c/QfVXSU7kPW4kBwAIi9Y8lRi4xE5gBB5mk3oB815I8fLhMEj4tPqFPE4p5nveCaSbw9ezEtEVE3ttKm7LYVPSldQvDt4si5jQUd/CkMd5/eQTyjym6aHce0Lmi+8QHevJU4nFAEAu1gybgzG5mmsD5LyGLjOFySd4P0lIvJrMfI+iaG72LuLwgbtPOWoXivbbub/wn6oV7adxa7GaSO9BtYyP+TaDxUXvMmGTbvEtAPlK3uwWMF3gU/c36uUm44Pu5pjVzB5EfyrcJrLEzGa3vEQT4THW6m/GzQQBWRQtJE7d4LXhzIlodN4IlvOyu/Kh05qGKSOdxI3UtalzzjG2V5IpVuUT1g+az4eG1tSagn91uuePl4rs4/DtgCGyaa1jWBZUHh2Zathw1INCL1BJ+StmrlnGxA4FsuBNfdr4NPqtAe/Rs3sKHas08lqwQ4k0oBu6u8GPmVJzCJhpncACsbk09UtNZcrAxsxIcWm9BkPm5rvorS0RHe5GQQRym/wB1Wvh+Ge7/APphkHe9taV9U8fDmZaRHJ0GeUz5pZqwjhpGsciQQZ1AdMeKswsIMoDr8RI9RTzW6Q0QG3gVtVVnHDqRUTBygRyiE2NWM4T5OUiOTqeQanngHM6dC0FpjxMStmFiSfczA8voQrTigiMsxuD6bdFJzhYwlz2PLhAEcyWx6Sk5uJZ0jlAM+gW/Be4fsjY0B6nvV9FJk65SKWBETtUys97CPa9rKfTA3MRoByofEOlQc061jah60suoXtNHNnTf6CFHiAS0Bvcjo4nSJMgXWPJ6fLXYyctrxaoI3IM9Jqng4760oOTgfJdFvDACBApSO64+VFL2YtfnqNlJ+XgsfGzcnGxiLBpB2qfqqH7x4Gn0AK7pwOX30T9kNvp6rPmY+oXxcuXGz5rtFNj/AHCtlxFAQNIaST1MLqDB+c0vy9EOwxNxWf4WJ+Zxi1HxeZcd4xzQMkcqeM5QfVTw+HxAPdb45jHmus5lY+6VuUZB9+qz5mXEL4uPMub7F/wWtFPQoLsWfc9R9V03N2+5jT6JNtpzrZPMy4hfGx5lyXYeJPufL5AT6qeJhv0afCf7XTNZEAf35T4FSDt/AbD6p5mXEHjY8uZlfoytLgmetU8RmK6hYR5elV0C7efHw06oc4x1ofv1TzMuIPGjlhbhYvwgDqPlJQeEebhvKakelui3kbb/AGaKJM7af2sz8vNqPj4sTeDxBqwf8k1pLDpkjnM+KSeV1F8fB0MLBDquBFDAgBwA319FXxLXQG4dZNCO65oJvW9NFjxMNr4LqxBEzTYwph0b6f0rPyCOk1s4aCZebARlEGskg3nrCpx2moJbFbOrpljSwNDqqaXQSFmevK9qGTH4hzHMAbiEEicgDsu5cZBAIm030V7ceTJaRQASWnWabHSqsY4QLD6Jh6z38vTXbxXFzZBAN5pT6W++kS6ZzNMkCxj/ANpHoqi/qY1UmvnX726qd/Pk7WKTXb1FaFzhTSs/NSc4fC2ZvBJHQmg8lT7Tly3+SM3MDSszJ0We7lyukLhim818J0/hRdjSLu6VHoFEk6E+XooPxQDBOk681mc8p9rrCwu5T98086oOJMR7pkT9mf8AoqWJiUpTc0EUvBodFm1pYT5fdFEMBFLeB+9kmYgqA4z4ctIH2VBznSKXOnKa6gT9Tqir3Mt58jG/zTOGBc+J8I+qpLmkRPeGwi0U9R5ofatoI2mRp5Ii4iBQWmCTf5ocQPIk+Kpa4NitBPMbb0UQ0TBFSJ3BvSfHVBd7StesekH7upNdFADF506RvyVQAJgwDekydLX/AOkPNDNIFxpNImkoLWnUgX21ool5Ok67gkGvr9VEg5bAurEmAeZvfdGGKWrWm3SnogniOjWD40nra6QYW9OVNUiIN50rUze50qmwGZm4FB16oAMqefjIE380o3peyUDpBNfvx0/tPbva0HrvOqCT2DWfmb39BCgDYA6TpWIFR4qY+6X8tUNdWdzsKmIj/tAQakCpsa+o80hU3tQiBfaIP3CbnV8puYveOhQHX1JA28PqgibeYg06/wAJOaTaI+/LqguBgit7DwpuhxnytZBJoOx9EKJrb5oQVOdFzSm5qRJ+UQgvgR5abarIW0gzAjXaCaik+CdzQkVvBEUrcciitIxRQSOtN9lB2IQRUXMRUTB5ch9lUveCCOhzbQBEc7eYTxjG00IggXPM8z5HogubxMm8WFaVvQEVp4pHiDElugprPI201VD6WBgbSSDaIJA0025qbLOzGbmRSgA5nZBY55Huj5QJM1Pn5KTiIBtpPPnN70UGYQMjo4EUINQTp03UWOLTIArNam2+vjPmgmOIILpIJG1DNIbFdIrzTGL41rQc9PEa+AUMMXkgm4tBGlzWxEwmWZSKVqJEl0VMGm1JlBN0mBbeBPjT5+HJRLqUkmZImhEVBn0mUmZmwGi56hoiXGd5zQaqWQgzV1QZmdaXNvvRA2tmLVprp7o+Z50UgywIB1BAOxOopECqZByzI7tO6Sagw7SbzQbKOHhZgCbVHdDmxGhF76EUQLMZ3BkTNiNyBNIN4j1U8pAmpml7QNDe41SyC8+BHvCLQb9d1PCwQ2nu5TS+nM3t/wBIIBsyIIgyGggUF4isdaUQ3DnNzNIJht4NNeitDWklw1GmgN08RsaTEGTSaUbHQapRapzxFCIrmrPhI2j71lkpNq1MCtLG+yseQSTMgG0+B502VjSJrHObVtX7ulIzgy2TTWscrxZTzQDJ0ifCthX0UhiSe7qQDMxa2Umdtki8A1iCII32r4wlBMcaXBAqRbempCb3QJ0g9SYpO3VSxMKgESNRQ8wOen9ID5vSnWn0vaqCDzlrTSYrEC9RtNlY4a0vQA0PQJOqQL/IbTvqoa3mJpHWM0k+fJUSg1r9B01Mow9aam1L6xAHjCrbiQPdkgxIiJ1O+p0Vk5Zk+G07lAmd3u6CIJM+RJk+Ki5gEzHeFYiYG/if7Tw69KU22IA6pvDr101G9teiBxO1qzci8T9FAmRM/MTHLX6qTGmKeFaDkmGj15CJ5iviEoRMTap1tM7jkEPobfWY3Q6tKitP8tz01UmtcLGIjkDpXZUVZnCxIG0/0mo4eHjgRIps0R6uJTShmfFBakkB0EEDfqYkkbqsYDmuDv8AEA1JIbJMF9zfkKq54ZIAqTMgQKxIIG8a3unw+Hlab0NM2dxIga3PS1FA34JHxm5pBqLUufKKJ8KwQAAQTUTqRsLAV5FLNlBOXNmMBtgJ3I5yY8tFZiuJMaRaDAGgkmprFdlFVswakm/umgJAJnQSK/LxRiMGYwaAQWwIGswNDS+ykxsiCARMUgnSkmyk8wbSQSBImC0yJIGk+qoryZrgXANBIg2rQ/dlKoIDqmdBPdkEVisUUsRobEmpBBm25LZgm+6sIsRBkR4DmBdQZw3u2dFRqaUgaz6qWIADMChibw0Cs1E2NRJVhk1MRAoCTXm2BUeajhvccphwkGS4RlE0oKD51VRLBs6KyJpY5rJYQ9+RaDQGsSIpUnoBpdTaDUAmlJ23vf8AtDWVBkgeMkncjSiBuFeRiRtO+w+6KTmGSD7vjc/5TEV23QQTqASD8RB5wSLfVUY2E8ua7uuytNgMzSTHd1BNbmLILsKctokjWAdBEKLrRBGXSI50i6bWGMxNQIde/pPluojFmGmReL1A1cdPG/ggsdoYqJqawAIN6yh1AAO6LxA02DvuqRbWQ4yWltDJbluGj3Sa9eoQzDAaWNaYAg6GupJies6oK24cGXCpIeTmBAuAG7GxsBVSDhDjlBLdDpzAH0VrcK8G0AxX7ogtIJGp5EchMIINb3tKyK3I0vUamFN7SQddIk1B5aKbmAV6bCep2RJkCKbiSDy9FaFTcOTWuppXkJG1qoOH8QImIFABWY2J5q1zcpPOP7rM+Ciwz7s0lsnUDUzoiKzhZSTVxJmO6COsAbc0ezMSYga5jQ7SpxGaKa2sbCSFLFA7opfkY8I9eaCtmEHQZMzQkVPLcDyTxCTFRFeckaVP9q0t6HlXeRyVeJBEAitYpNdRT6Qgb222MUMin0UY9dLRpSLqbXGQLb/5dLwq8ZzpAiRrBBjpYz0KBhoBp6c7DqjDABMweogV5kUrzKtYSCaCOtbU0rrqq2uFc1DMCaGOUfJUGIyRkNvOeut1EG1o9I5CU2RvmbHWTrO/gptJNhcU2npMoFI1d9fWUKBpoPNNBh4Qd3OZbBgk1BAvlaCQPIWVlAKAmc1aSQI3QhZVXiPDWiZdY3JIDjBMnrZXVBqBNhU+6D6U+SEIK2EUDiM37TGj4uIjTmaaSrstcuY1EQdY+GPduEISRDicEYrsoc5uQhxiJFDqfmIPNSzZvd72WhbQbesc4omhUV4eK6goX5nCSKCKlvvG260jvNaaGTUGSKVgSPoEIQRcCaSQCY0n/E0vO0jnspS3MBqCRr6oQgGsqWx3aZACAT8WgA6V+iYY4NbmIOpMXmnXXpy2EIE3AaJMQKDuwCQLg0tU23Tmtu7cHU1ApshCCOI4GTtANNSRMSr8VwAPSfoJ8UIVRVjODGhxoCRueQjaqeGQ6HG1eonUaX35JoUBw7xJpavP+vBGADNaj05QD90QhUGG33iT3oFRMCBz1Sw3C1yIBPI2JshCBYjs0NfqDDYkd0iHbeB9FdkBaNDWD84iyEIK4gBskmKk1J6zeikWbCP8qTcTMhCEgPEwpEDccrVBVOYACp7xEWJPK0QmhELiCWQYkEwAKVdaljXeFNjYBMWiQIBoLCaevihCKhF694iTPwgaAUClh4mYAjU3Fj1kU9UIQN7nT7vyP/7HyQhCqP/Z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" name="AutoShape 8" descr="data:image/jpeg;base64,/9j/4AAQSkZJRgABAQAAAQABAAD/2wCEAAkGBhMSEBUUExQUFRUVFxYXGBgYGBYXFBgXFxgXGBUYFhYYHCYeGBojGRgYHy8gIycpLCwsGB4xNTAqNSgrLCkBCQoKDgwOGg8PGikgHCQpLCksLCwpKSwsLCksKSksKSkpKSwsLCwsKSkpLCkpLCwsLCwsLCwsLCwpKSksKSksLP/AABEIAKgBLAMBIgACEQEDEQH/xAAbAAABBQEBAAAAAAAAAAAAAAADAAECBAYFB//EAEQQAAECBAMFBAYHBgUFAQAAAAECEQADITEEEkEFUWFxgRMikaEGFDJCsfAVIzNSgsHRFmJykuHxJENTY9IHg5OiskT/xAAZAQADAQEBAAAAAAAAAAAAAAAAAQIDBAX/xAApEQACAgEEAwABAwUBAAAAAAAAAQIREgMhUWETMUEEIkLwYqGxwdEU/9oADAMBAAIRAxEAPwD2UqEILEeYp/6nzCtJVKSU1cAEHRjmzU1o2vCOtL/6ihh/hyRf26/COl6cjz8kbjNDvGP2f6cidOQgyVIzqy5s4IT3Vqchv3W68I0iMUGdwzAvwNj1iXFr2P2W4k8VBi0/eFbX4/oYNLmhQcVqR1FCIQwjxKIARNjuhMdChQ+U7oRSd0IdMYQ8KHgAaHhQoAHhQ0PCKFChQoAFChQoAFChQoAFChQoAGhQ8KABQoaFAA8MYUIQAKFChQAKGKYeFAIh2cOIk0M0MVCERUYmIYiADwNMgNV4sAOBfoWuGiqMUGAY2/pBpeIHGO2jksvYPFqlzErT7SDmDuA7EVykFqmxjSzvSQypCHmntOzlfVy0oUqyVEqVNzlIqaqJfR4yImiIKmvQBoh6eTLjqYrY7o9MsUoAdopABpl7PMx+8rsw54gAcBAf2gnv9tPr/uLAqSSaa/lHJSIIBFYLgjOXJ0U7WnW7bEK4GfM/5Q8ycVFICpxcVCpkwsSpkgKzd5+IDcYpSz+rwfEKcBgzPaxc5kjkH84GuBp7bllWyV5VK7zJu8wE1Y0GfMRW7HXdAZGznU4SFEMakAlywbMX+RBpbZW4BPGzOX84JnL3fSofmOBb8miVJlUjcei+15XqssE5aKGre0aPoY0AMeWJVlcgNVmFKNdvLrHd2P6VGT3JuZUsWU3fQNA3vJZuI4i2MofUbKS9M28KBScQFJCkkEGxFQYIDGZVjiHhoUIoeFChQAKFChoBjwoUJ4AFChQoAGhQ8KAVDNDwoUAChoUKABCHhhCgAUJ4URJgJslCgYVEnhhY7xBS4cmIvDFZ4AUuYMkhoHLgyZR3GO6ziEIIlMOlEETLhgMhMEEOlBiQTCGID8otmWWFbcaPFZEXBb5+ESxoIqUClwXJploCMrVJ1oDRtYSAQSWIYV5sxvw03QFIgkuYRrox5boVF2TUogC1HFGD3rS/PhDrU56eWl7QMIiSUwUKzqbK9IZkhKgjKQS7KDgHUjKQa010tHf2P6V5ye2KE2ysFAEl3Bcm1PGMeBEkJiXBMebPVErpEnjz/A4xYUn6woA1GbKBqSkXtaN5KnBSQpJBSQ4ILggxzyjRvGVhHhPEXhRJVjvCeFCgATwnhQoAFDvDQzwUFknhPEYUFBZKFEXhZoAsd4eIPEgYAseFChQANDGGJhiqGSM0O8RzxBU2HQrCmBEwu3EV1z6w6CzxlEg+Wr0sx8KQVMm1fnWNadjsR3UhgdA+m7899oCrZwBNE+XyY6rOZ7HAlyXJB/L9d1YN6mN/Cv6x1pcttB5QdHIQxZHFErLe3Km4sdYmEDUAim8dCfnhHdSg7vKCowalaAwh2ZuVhhoajTfvt0jp4PYq1gZlplpNiQVKNfuJqBxO6O5J2etmtwcj84sI2crh5xLY0cKd6M5SfrUfyzE/FLDxif7LT8rpSFjeCD8DWO8MCsat405QFSFoPdLcUuH5teFvyVfKM/M2RPSQDKXT90n4aQMbNm/6axR/YUPiI0n0piBZan/CR5pfziP07iHbONLhI51ZoP1dC/T2cEbKm5Qrs1sSwoanlfyg6NjTheVMe/sk3taOqvbeKI9tI3sgE9C7eUAViZyvbnTFU3hPjkZ+sH6uguPZXTs+YLoWOJSR8Q0dKXisTLTlzFk0DoBDaAFoppk8ehJPxMdPZmznNz+nKE1yClwTk47EK16FI6Hux0cN2xbMR/K35xbl4ZtT4wVKYxckbqLGSDEmhNCaIsuhNCaIw0AWiWSFliBMM8OibXAlyzoYH2S9FCCFRgU2U9yehIikS6CIlHUq+eUSOGOilRwsVs03D/zK+Lxx8ThTopf86/8AlFrTv6S9VL9v9zUYhMxLlyw1enV4pL2mRdSeq0xkjKa4N3qSerb7wypvDh5cY1WmYvU4/wAmvRtvin+YGFN262sY1U7g3x5xAzj8mH4xeQ1R2yT73nAF7W/f+MZo4kwlYuHgLM0Z2qrRfnAVbbV9/wAzGeTijoPIfnCmYnh1b+sPEWZ3FbaL+2PH+kC+mJmij89I4asV8kf1gC8VWyev94MQzPS8RhKlvkxysZgixv5xp1SoD6k+6scynR1ODZlpey15Xc1izK2MSzxpU4EAQRMkCG9Unws5EjY2+0dCXs1IEGONQPeD7nECmbYlpDkxDc5ejVQgvbCowIiacMBHMmelEsJJDEhOYBwM2rB9TAdlY2ZNUpSnAJcB/ZG63I9TDwn7ewZ6fpbnbOHECXs8GLCCIm8Y5NHR44M5kzZW4xzcZsc3AD8o0rRCYh4uOqzKf46+GLVgiDu+ecElyOEaSdgEmpECGBSNKRt5Ezlek0czC4Mnd5x2cNhssTlIAtBxGcp2baemvYmhNFfGbRlyg61BO7eaOwAqS2gjnq9J0OwSo9C3J9/CMjZzivbOw0NHAR6XEv8AUq4d5Pn+sJPpTMZ/V6G31gPN+7ytvgI8unyd9ogqMzK9LMRmOaTLIoAErIUDrmcMdLQpPpuUp+ukLz7peUi4F1L4vDTIerpv6aMCETGam+n0txllLAo5mKTLAGrXCjlBLON1I6WC9JsNMH2iEHu0WpKT3nyCpuQHy3Dh2ixJxbqLR0hDxVxG2JEt+0my0N94hPUZmccRAsJ6QYWYSET5SiNMwB6OzjlCsdFtcukUZuEraL07GS0kBS0JKiwBUkEncATUwTI8WpUJwsym0NlPUD9OtKxxMRJWg1BatmZm4pj0Iyh8iOZtHApIcBPUA+V42jqGEtMxAmGz8WLP0eECpWp6AfFnjoz3Spvqh/FLfwCw39opTMcSWErMLumV3L6ZUPpe1Y2uzGkgCi33n/D5AE5vnlA1ngocDdt7NBVY01HZIR+6UTiX07rZbCjHWBr2mKDJLSRYZALsxUVAOG4kCCxUgeXcD4Bm4/0iCqUIbdS/KrxKbiq/Z3agTLA4lkrbQVG+GVtUOR6ultSVTQORCVkQ7CgKlHTMelOFYrrmqfT55mLpxMlR7wAewSlaz0HaNT5EDOTQqb+FuOi4LCj0qXtgzSCxCQ9CGJL3a4DaRakqVcqLcW56boxc70rShASgB0u5P3v0aOPtD0wnLcFZALgAWIsfKMlot+lR0PWS3bs3GL9MZSAcpCuVQ3MRnto+mUyZRJKQ+lIyXrFGsPgNA0DOLaOqH48Y7nNLXlI1kja4CaXN+epffSKeL2ypVHDavHBGJJgomMH1i8EjN6jZ2pcxyNeEXpe2F+yC1rcIzMqcTqeMXcPPa8KUSoyN3gNpsO8puZjrSNqyi3er16x5fi9pE2J+BgEnaik6k/DpGD/GzNl+Tiz2BO1EGxf5fXnFaZtxGbKkl9aUTaqiLXjy2VtdYc5jX4buXCB/SCiXeI/8aRcvzWzc7a9LVozJltmBYEsRa4AMc/Zu0lE55sxS1XdRpyCbDoIya8S5g8jFN8iDxJejB6spPdm/X6Ry0y3OYmnsu/CukcfEelC1EiU4Jo/tqrYjMQB71SRzpGVnYsqc2YC+5yNL1hpm2ShBAIGZQLBgCUggmnEjhWOeca9FS1pejRJwKyrMtQTdy+Ymr3elasN0W0KlpDFTmxq58TffGM+nFHWBTNqHfHM4yfsyyNqraiA1tIDL2ykA1Z35a+EYv6RJ1hKxh0qflngWkGTNbjdquSXLFhX48YpI24XLnMC96mob2tb8qRnzjCQRoNd+8jgK1/vFT1sqqLcbnjSwvWNo6RDs0U7aCXfxqeA8/wBYpTcanS5fV7kmvl4COSvFHiA40rwA3k6DrasQ7dw9gOvQG3XpGi0hbnTmYwDMxOUmzkPucJI0r4wFOJS76u9a1fc1K13xze2JJG6pG7c/3Q3zoYpm7uv5XYOePhFLTGdaVtFl5gpQL5vbXmd3PfBzVN97mLEzbKiXQoylVZUpS5eZRJKlLCSyy51c0uXJPB7cksCCau1QL2e/8Rpu3RIqID9WYnu/P99C/GWpyRqUeneMDATUkA+8nM44kMoae8YsD/qXi7FGGULHuzQTxftang36xiUzTU89a0oX0vRqxLtK8mc1avugb+DwvEi1rT5NVP8ATKYs9+TKtXIqYku2h74vwMQT6QylF1IUk7x2Kx4hKFgdDGYM1g5oKONeR0HK8P2hbcONPnz6Rai19DyN+zSL2nIIqTaxlAoNjYuDXUpD+UI7RlKLPlFu7LAB3H7N9wjLKn66HXTpv6ecSzG9fJvjwilZORpVT5Os1DN7yiFckqVU8iRyhTOwFp0sUABzDStSFU8bC2gzImvYu2oct4UA6mBmc2/84dsLNWcOGcLQvi8sjgxfdxG6I+orPut1/pGTVjDd+VS/g0ROOV+94n9YMuhnS9aJ1hJmxTQuDJVHakc7Za7SIoEDzQWWqLoVkkLrBhOeKhXWHEyEB0Jc1oRnuaxVlzIiudWEUmGVii7GJGbFJU2JpW8NCLAmwZEyKa5gSKwkYh9YGB0M0RTNcgO3Hc5awq0c+ftJKKKVXQe8fwhz5RXVttRH1aVJNe+o23FKRc/xEco5dV16NYxbOpisUiUkZ/aPsoHtE8XFBvN45RnKUXUanThoANAPHfFeTJq5JUrVRcnxMWRKJp/eOVpsrEkJnz86Q7kmCowxBsfl7kt4O8EEsP8ApVvC0TiPECgVa5Fxu5nT4wQlqO5F2BDE6MHIJqKurgYMmUWokhP4QK0d3/MHgXaEJGX9LBIrvYDnUmKUSqKUxzdmJ9l3AoGzGqSf3Rm4kaOqgq5LulIFSd5TfqqnB72k4XcRW+W7c91NPCB+rpDAOQQCLsQXBIPvClx+kaKIqKsxNe9f7oqa0L7nJ1pVmqAHmKZgWDAUBcjiom3Xw1i0vBg0G8lh3QAaZigAKdiQ5J6RISUvTSgsG4sGANda8Y0SJdFPshQqelkBwl+O87zU6WYxFUl1d5yLAJA37qDoDucliIudmSbcgwPwZup8IgcLWuvFzy1DPv8ACKxECV3U0CR18H0J4MeUCUgnjalkuNVan4xcVhKgtXRwVEcvnlEFIIBKnZy7slI3AV0b7zvvh0IFlNA7q8A3AAMkNv8AARFaQBcdaJA/dB6VO/SDy0E+yCA+lHL6kC3NzCGGAu3TS/Ia76QUMrEN3hezkdaN8IGsO7VJpmo/QHp/WL3qu91VsPZHNk11tTcIZYbQClrM76U3QqAqCSQMyiUlr3L6AF3JvQHe1oHMUNATxJqdxZswHHugUvc2lSy7kVZnU/xUaCooG4mAGRmNHXrQKUBxoCl63LjlCoaArmEsCSfHrrTnS94Cp/NuD68CeTxdOFJFn0s/Qt3bbzpCODJN666mmjDlbz0gxCyiJZF6b6geIHs/NIiJajUJUR/C/wAIujBMxAA3OX+LAa0G7WIzME+/+UnXfX50goC2jYKk2nyzSgKZgc7nYEmLH0HP3ym0LrY2GiC1d5EdyVIS9AG0OaazsBcy6P1PKLCNnpUAciVXYdrJc6MM6k1N6gRam19Fjfwzg2FPavZPuKpg8+zbheGOxMQL9ldqLWDfR5dekaYYeWGdKUk0fMCLXSQ70oWe0WUYKXXKCzXSsgPUtSWHq/Cj1aDyMMVwZH6GxDewg/8AdT+YECOzJ9ghB/7qPzjcI2Wkkd2YdxSvMANaMNGLgmGVhRQZZxezKTVxqCt77ntD8jFj0YcYLED/AChz7WX+UL1DEH/LR1mJY8mvG29TNT2GLozZcqknewSS7MXdrW0gRSkEumdUhiKZrHUO4szc2rC8g8OjH/RGJ+7K3+2/kmrfoYX0XiR/peP5k8vGNhh50pdECeoEVypUope+ZSeLsQN0WOwLkJTiSbkdlPYXoUlBqz0LPv3ryDw6MNM2NOV7UyWOHjrlPyYb9mlarJ/EoC7cN0bs4dizzA7gZkTUHu3uipbdURH1VCFAqmS0l/aUpL9Aqu8UEJzX0MX8RjJXo4E/0F+r1rBhsZI4nof+PxjXS0yiFPOQQliS6coTvdq60DjjEpciWpzLmyVB2BCwkFr1agarMbQsohjIyqdmN7vzxYmDIwRajDl/TlGqGx3AbslE1ooK01dNSw8PKY2DMZ8o3GpHlkYOOMS3EqmZhGD5+BLfPOHMptRStlH4AtGl+glkA9mTWh7qre8Cz+IBfSBzdlKSe9lTr3igDRy7FhpXwhfpDcznqoJDkKO47x7TCh+fFzg6GgruoeDk6xpRss6lJ4AgW5gb9KcYb1GzoVxbLQcnNTTzh7BuZleGAvnpvUo6izlvKIqSEuQAHclhvqSS7a3MaFWDSQLpc0diaOTYHcbQw2cG7pKiAbBQtcB2BFqgm8PYW5nRhKWJ1FFGtbAunwDw6ZWrHdUN/aO99GuDbqFE76gE7uDU3xIbKprp7swXNh3SCW3GHkgcWZ2ZLO5PUkjwaICQSPaodw/R9eAMaf6JJJYKcUNF0PE5f7GkC+jm3klzdLtvyi/5cdXkiaZnvVGFAotpUDyB+EOMKAxYPvLEi2qnI13R3Tssh3QXNnIFdwBQODPEVbLUz5bUcrdTmgISkM50uTuh5Do4nYE3BWW3vwFAKeLeERyadaNXg7A/AVjunZeYZezJ1tMVTeoAaPw0hhslQ7rKSBeqwRdqpDkedIMgo4Pq5NcpLuxZIL1a6gfB2hJwquCRwA4bt/zeNCjZShdQI/eHUMWrx+RC+jS90gU95q7yR7Iv4XhZIdGcRs5HAm+8mrWFzweJHBC2VRqfbSUjcCmnfLbuB0juS8GCwE2Wq4ovPZnKsw8+PGIzdnpDd5I0b6sPSmoFeXlDyCjiTJZBNAOjml7kaN/WK82Q47ylHmydbAAUF6FvzjvDZ6A/fbeEiWS/HKtN60UDeIHBAUBmE6d1jUvdykV+S0KxHA7FvZQEn71zwqxAEAXhnNQRwC0ppyDfCNFM2d3bLA7rAZm1Ip2QSCa0gSsCkGynNTUnhonhBY6CS9g4cCnrNQRlCgou/wB5Ew16GIn0ZliqZOMNbJRNI8RLYU3HpHM+lsXMumcBoAqUnfcu/HWCqkYlQ7wltumLMw1u4CWF4VcD3+nXlbOMtBCZc+XmF1TcZJemoIykX03RXVOmi01RLXXi0muagZSakBrE2oWMDkYRaXyykvR8ksX3Nl7xep04GCq2ziQRkkKetVIKB1sBwJOtodbCt3sTTLxyx3p6VVBqrDKDWLK7M5QN+5ol/jhX1lIIDPnkFw1nEpujNWJytt48hzIkqY6oUotZnSpXwiavS+YDWQlxcJRiHfgy0gDmBE49FZPkrTZOJbN6zZ/dlFnJ94yUtd7jWLqNt7RVTt5agL+wlVmYssAvepekVh6UYhX2UhII94pnD/17eh31METtLHmoEsF/uqTW4q/xJgw6E59hTtDHKzHs5U4B/aUtSQzso9mtQ4VPhEF7YxVlYZG4hM2cjxdaWfc3WALRj1gKJkjdceDJU9WdiIvYKRiveXL5dpOmBrVS2X+8LELZWRttdXK5WbUTQouGavbUs1QfOLy/S3EkFsSo0FkywKXLjMAL6ixqdDeqSwD3XNKJRoKUlp+DDU8Yrr2cm5Rh5Lke1JQtRFXcBJIP4tKQUgTlzQWT6UYjKM89QFGIIDvS6UTPjpe8Vv2nnKFZp0f/ABE0F2ILFMpFH8DvLCEZstCvtZhNu7hJPCrqD/lTSLUraCR7uIWOMmS4rdg4+EJxXA1J8lWft3EE95SMr0Cps4nkFCoLb8wNawKbjixP+Hdy9ynV3Jyl21e1I6icXJKmeckfv4SWEPVzmSkE/wBavEF7MmLIVLnYaymPq0sEuKspUveQSx53hX/P4gcef9f9OR9cQcsuSkF/YkpJa3vYgB6gWufFgvFgBlrJo4yyEEWcBaSqlx7J6R00ej80lxPw5f8Adl1ezuizlovDY01sr4XR2RMCjuYIKWL6gwWkJKVHFTjcWQzThSh7NJL1Lj6oAUetai0Dl7UmkDNMdSRXKAkkCjlLtvBoNeUd8ejJNylO7KJOV6FylSCqtKO9NYsfstNumcFintSgzO5FNTa3jq84oMZGdE2cQwE4k1AVLJrZNUylKIc3ykVO+HMqaB7hV+924IU5AbMyA3Ed19Hi9ifROeQApOHmUGkxwespiG0JplHStO9DZyEk+r4UUBciSA9m77ML96pbzM1yPxy4Bqm4kJoZQSPeQJb3b2jOcBh/FbiYgJ84BIVNms5eiwO6HdalKLuSh1AanSsHRsbEe5h8Pc1QMC7NVlAgk77WgsvYeOmkqEtrsorlqSpI0BlrcAl9/siFlH7QYS4YBeJWamZoSM0qYpgDYS1oJyubdXDQOTj1qcKmYdQI1ROkqand9tKTbUG1TBsRs7FBZT2uDzN3krmLUoMQPaVlS7NR6tajwGZPn1BGFVlNQkdqX7wObsZiiNHLBgeEFphi0WkYtWUKT2X4ZyUXFQkHOCf4SRS5eBIxoTUdkAo0UJ2Yk8RLQPKx0LvFP1pOYpKXapygFwA570zuhvvZzyBDi5h5q1ICj6w5DlkhfdDEZTlAIvUtzD1Yhhi1f7CgDQlM3K1DRTKDO3tKDNo0OvaAFCmVTRClC4cjv+ycrbr8iQYjEyk0zoLu+YSgz/edRym2tOEPN2thkMUkmtMiEd2tCJnY1D/dNusJuIbkvpBLBQlq0Y5pdDepE0+bliWeJetMPsmNqzGJZtDJc6G5e9RWKydsy1d9KJ5AqTmllu84HseyTVzu6xAbWw4dLEBVGfujNQtlCQl0k147qQ8kG5fG0kMyszDKGM1JDl2yhgsb6jQ2cxP12WLS62dS1O1695IuTetDHH9ewhb7ZV9FgCgZhV9Raj7oR2nJSGSVNpRIpuYBLN5xOUeR0zq+tyz7hOpZaKcSK+JINrsIgZoJoEpLuMy05L3IKAPEnnu5a9tS9EKXX31FAbcMrlm3npAVbUpWThmN6TVFus5vL9Il6sUNQbNBPxKQlxMkccs1RYnQ5EEBwLO5bhFX1hLk5EF9e2WmwAsJAa1q8zHEOJAb6vDkXCeyIrzCgvfULPtHgxFbUQKJw8hqe/MOmjh28ecR5ol4M7uHTLIcZDvLza81KkoHmYODIHtEDXNmSB0KidOkMrDoUO8JJNDVQUByzqeujlwNaQpWGkGoThlMTX6lbGjh1KpTR+YMbWTiN65gi7z3IZwmZKWRX7staj5dIgjHYU0RNxNCe6kMeiTlrzEdOSlCqES+REgml6JVyonQwfDSDYJl7wAmWQz0BCFUHQVhZdjx6OH60gqyviio1TmlSn8lFXUsN0dDCyistlnaVOH7rfxK9k8wI6IwSyCMqGfSWADwqfzeII9G0kuqRKJe6Ui34i4hOXZSj0AmZcoBXMDadnLlvvooJG+BInoayvxTF1/8IXz4R0ZOxEyi4SiXRqFMvwSAwf5eJjCoIvKPEKB80pEGXZOPRQQpJ/09brxRV4KSHuNIMv1YllBD8DPI8eyZ4nNwDkZPVj/EouCDUUBpDqwUws/YoH+2VKP/AMg6DXfBfY66RNGxZaxSZMA+6m3/ALSxDYf0Xlu2RZ4r7Q+LEJgGM2EJo/yCdO0TNWOLgl/A9IjI9CkJObJIejGXKmBuH2hbwgyr9wKP9JZOClygzFI1IlhFaOw7Mkm8JGPw4LZVq5onGvPsgCeusWcPslaARnUUmw+uBH4isk67tImdnMCylA1uZxPgonndonJfWVj0VjtJB9lCUjfM7RBbcDMlpHTNFhExBT7MsvrlB5MQVPWKA9HHXmKiTwkYUFm1KpJXu1eOqdnsAAlVHslKA34Sk7rQrQ6ZzcdtNKdJaRRjlmPS7Eym84pL9JMMoZSpZ35TNB3WlGnXWNGmSTdKwzjukim8gTK/GBnZz6rIZq5iDoaZ7s+msClETUuTMztvYaWxCZb6ZxiJsz+TKS9d484FP9J8wBUpUhOq1SZMtKuCDOmKWdKBDvGnRsaUkfZPxblYAUtuirM2JIBcyA93MsKV45SekXlEmmZaZ6USnyomTZpsVkKUkVSH7MGWKV0rYboHK2qSe9KZRcusJzf+GSldWGo8I1X0cEhhKA3OrKLbhL4xEyVpb6tGXTvT2alx2AA6mKziT42Z9MyassO2O4JaWByymXvspf4TD4lMklpszOoEOM5mkakZAFtQVdLcRGhXg3DM3AIJTu9/8xA52DJSwCzSiQvskjl2eRhaxgc0GDRwZgEv2ZcuUkJSl1oQl3NgjMJfI5FAE9ID64khL9mVgZTMJWUOXsQnsXpZIq4pB8dsSaD9VJw8pVs6gtShdj2okzFAile0GscfH7FxSie0mqJIqASJZrvYlY4LflpFLf0Kq9lqb6Ty5QIKjQVTLEtCae6pKBUjQFgKkxxZnpEqYFBCQg6sVnLfU3L0p14BnejSxctoMqFKOnsqUwT+FIFIj9DqAy1SBpUk0ZywGmsWo77mcuCl641K3NDUn8IJLQOZiik2+D/PMx0ZeyCkMm+rJZVLsw6cIrTdjKTZxvJBJO/iOcZvTHkVZ20VqpXKKgaPv58TEZZVcuBv+TB04E7yOISM3R7dIgvZxr3XO9RD/wAoB+MLxjyRBWO0TYePUwwn6xFWEOgJ5Bh4qYeUBMhT1AHMv+g84hwY1IP6+YZWPVeIrkUoVeACen94IMPlFh1r8YfiQ8wRx0CO0PloHMwp3fPwgKpJ4/PK0ZPSKs9ZlJn5ftJLU/0wBZ2PbMQ/DqIsSZE5VBNQamqUYZRpoQFK4+F4UKLbLUSylEz/AFUOBZpAd6kkMqtA1KV3mLcrCzSxK0Mw9yWQWAc5hLQanpuaHhRN7l47BDJHvKkWsE5dB7JBcHqYeRg5Qo6TW3fV3t9Sa0vDwoogtSwnnrQF+tOcFXicoYGY/BM1fixr0h4USxgJe1CKFM0n95Jy9HLtBU7SSdHrQhJdmeoJ+d0KFAkUS+lhTuqA4ylDXVi7chDTcWkM8xAq32ayN9yeB+aQ8KFQWNJnv7yhf/LyDcwNd0WFYtDVCi24KevTdChQmhjHES3y5VhmLqTMCdLKNzwvAZuLSA6ZdGrmlzM3Rga8IUKJQ3sElYiWquQ1AvLWDvqC2/dDJnyyfs+RMosba/rDQopIiyXayj7mmspQ8miJmoFkp/lUPLK8KFDoYCfiRvToblt33TrvivMx68rtLH8C5y1Hd3UyX1GkKFGmJLOcdoYiYFMtUsVoZU8eOeQLcoDORPN8US/3UTidydQaGrP01hoUNIhvctjFBLFSp6iNUyZyuZB7QgA3tDnbL+yjFLBrRIT5Ek66CFChYhZGftRRvIxS2pUJGu5SiojWz/CAzccjKHwSgz90Illipwo0QxcXY2NYUKCKsbKc7Ey1gg7NcChfsWGUUbOoMGo9IjLwUg//AISm7gDDgjShE5jrVgBoYUKKojJg53o5IVUIxSCp/flsHNHSJhA4GKk30YQHyTOQWJRAY1fsySQ+tIUKGmyWVZ3oovRSFUqQNDZgo9WeKc30WnAOx4hJl7t7/GFCim2Uoor/ALLTyofUrvd5Ng7+89hcDSLEv0Vn5VKEmYQDLGVMsmYc4BJAPtJS4BNLg2IdQoy1JtGulpqTplyb6FT3COyWojKXAABClAUJFDZRdmF2ZosbP9GFJljNhZa1GpMxM8Kc6dxQBAs7cNIUKMPIzZ6cY+j/2Q==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" name="AutoShape 11" descr="data:image/jpeg;base64,/9j/4AAQSkZJRgABAQAAAQABAAD/2wCEAAkGBxISEhUUEhQWFRUVFRQWFxYYGRUXFxUXFRUWGBUXFRYYHCkgGB4lHBYYITEhJSwrLi4uFx8zODMtNygtLisBCgoKDg0OFBAQGiwcHBwsLCwsLCwsLCwsLCwsLCwsLCwsLCwsLCwsLCwsLCw3LCwsLCwsLCwsLCwsLCw3LCw3N//AABEIALcBEwMBIgACEQEDEQH/xAAbAAACAwEBAQAAAAAAAAAAAAAAAQIDBAUGB//EADwQAAEDAgQDBQYGAQQCAwEAAAEAAhEhMQMSQVEEYXEFIoGRoRMyUrHB8AYUFULR4WJTgpLxFqJDcsIz/8QAGAEBAQEBAQAAAAAAAAAAAAAAAAECAwX/xAAjEQEAAgIBBAMBAQEAAAAAAAAAARECElEDExRBBCEiMWFS/9oADAMBAAIRAxEAPwDuwiE016FvIIBOEwhLKEITQpa0IRCaISyhCITThLKRhNNCWUUIhNOEspGE00QpZRITThLWkUQpISykYThOEQllFCIUkJZSMIhSQllFCITQllIwnCcISykYTTQlrRJQpISykUJoSylATUZTlSw01GU5Sw00pRKWJISlEpYkhKUSoJISlEoGhKU5RaNCUpSgkhKUSgaEpTlAJpIQNJCEKNCSSLSSFFNLKNCSEKNCUolCjQlKJRaCESkhTLKJVOdPOjNLpTzKjOjOg0ZkSqM6M6K0ZkSqPaI9ogvzJ5lR7RGdEX5kSqPaJ+0QXyiVR7RP2igvlEqj2iftEWl0olU+0RnRaXSnmVGdGdBfmSzKnOjOguzJ5lRnRnQX5kZln9oj2iKvzJ5ln9oj2iDRmRmWf2iPaKDRmRmWf2iM6DRmSzKnOlnRV+ZCozpoOdnTzLm/qmHz+/FH6ozn5LrTjtDpZ0865v6ozn5J/qbOfkpRtDo50865v6mzn5J/qbOfklLtDo50Z1zv1NnPyT/U2c0o2h0c6M6536mzmj9SZzSjaHRzozrn/qTOaP1JnNKNodHOjOs3C4xxDGG1zugoOpsFqdwuIKlhuBdl3TAmb0IhYnLGP7LcY5T9xBZ0Z0HBcA7M2CGEtqKuzNEDKb118VysXEdmyktvUZmUm0nNHgsT1Y9OuPRmYufp1s6TsYC5A6rhjtFlJLBYVe2aiaCaeNtVWe0MKR3mzzfh6U0dRZ7v+Ndr/Xfbjg2M9K/JQxeMa0TM7AESfCaeK4ON2gwCj26We2kmKw7xjomcXDMRiYZ1kvYPm6VO5lwvajl6HC4rDLWlz4JmW3LYJiYpWN9UsDimG72wXQKgUkCSHG8EmBsuCBhROfCf0eyl7yfuFI42FBqxopZ7JM1sHTp6rG+TcYY8PTOfgzR/dinewpvFe9T7lVuxsEe9iDSgyGZ0EOP2VwnYUCXBwAFSe6ALV8rLNxXE4QscM9XtgWE+9ufRSMsp9rOOPD0OPxWGAC0lx10ANjJPSaTQrUzicENyuJmji4NNASIg5q32heWw+0GAGMVgmKSw3jUkfYKnhYmEauxm7wHMFqQe9TwKTllMURGMTcQ9eOM4ZurXX/a4mm9aaWm+llm4WYDsjHtc8NzS5rRuACK1MUJ05gef/P4WSM7G1iAcIl2gk5ptrOh5Kzhe28LDILHiWzElsAuGUwDanyCzG0NTrL1GHBE+ybctjMcwIAJOW5vQAaV50ZWlxOUwI7gDidpMCgn1K4mP2+0Nz5/fLpGYtaTYk5BBsJ2RwH4rY12fExi4yRHeoOcCDtaeazE9T7bmOnw7zBhFhcWYjSA4wKklomBXXSmyqfwhzhozDQlzCRM2BDhNFzGfjTBM53weTXmfVWYv44we6GPgfulrhHdPuxM1j1UjLqwk49KWrG4V4PvNaIJJME2oB3xPP0UeFwDie5i4bjMGGzFNSMSlV5viO2xiFr3GSCZ7pIFTESybCepXe7PbjtDiz2gYWZ2wwYbScndMubBPuxrRb3zj+ymmHqHR/Q8Y19owcjhOJHiMSCms2D2zjwMzcSdYY4DyJlCx3uo12cHhYRChm5J5uS9O4eNUpgIjmkD90RJS1qUvu6I+5SlAcllSkiUsyM3JLKOUSjMdk8x2UsGZNr42Tk7KTWHYeYUmYWLasLtjFb7ro0oKCbwLJjtPGJBD3Agl01qXXJ3ooYeFaS2vMfytmHgtF3sHjPyXKcelHqHaM+rzLJ+YxSIkxSg5EkVvruliY2LFSbRrXruukW4IFHyf/qYVuC9tmkH6+Ckdr1ENX1P+nn+HecMy0kbSSQBIMAGR+0eSqxMAPcXESSZP2F63E4ZsTl9Fmdht5LUThwkxny82Oz2x7p8ymeDA0NZ1OtCu9lExSdt+iHMhW8Wf3zLgjh21oa3q7RM8G03BNIq5xptddsxE0hIsbdLxP3y573vczIS8tIgjM8yOaxHsrD+A+b/5XczRb5LTgYeYjRNsI/hWU+5eZd2fh6s9XIHA4XwjzK9rxHZYBAdFRXlzXD4j8uCR7SCCRQT43TfEnDOPbjjgsL4R6/yn+RwvgHr/ACtGLi4Y914PUR/Kh7T/ACHotRlhLE7KxweHbLTasfNI8DhfAFbJ3HoiDuPRX6S8lY4LC+AeStwsJrSC1oBFiAKJZTv8lMYb+vgr9F5crvzDtytLe18cCBiOA/2/ULAMN2/yUjgvF6eELE49Of7EOkZ9SP5Mtn6vj/6jvT+ELFkO48k1jXo8Q33OrzLmHjOQUTxnRH5I7FH5E7Fc/wBT7ZqEHcYkONKs/TnbFNvZr9lNcuV+lR44oHaDleOy3/CUx2U/4U1yPpm/PuSPHuWv9IfsmOyH7BTTI+mE8c7cpfnnLofpDtgj9HdsE7clw5x45yj+bcuoOxnKQ7HcnanhbhyXcW/mkOJxNyu0Ox3KY7Hcp2p4Lhw/zGJuVJnF4oqCV3B2MVIdilZ7c8LcJ9gfiXF9o1mMM4cQ1pNC06aWK7fFdn4xdDWHvSRFhW0rl8P2PlIN4O4XWY/FpBgDRbjHJu49tnZ/4T4nEyh0MucxIMDkAa9F0cX8OtbT2suF+6foqOF7Xx2gAmgEbaqrE4lxJcC4F1zIqmst3hTXh/hdpAPtBLpoBIj0Wl/AcHgnDd7ws4TIJ5grl4fEOAAm3RJ+G0x3W7mgqedE0Lx9QfaGDw73POFDAIpoN45arMOGwsN0jHa4UpHyryVj+EBkgUMClPkE8Ps+dHepWtYZv/HkvxJ2ji4uK8AkMoABNgFwX8M/mvpmLwAuWHxH8qI4AG2H6JqzL5rhcG/VbsPgivoeF2Q51sJxjZp/hSb2Uf8ASd5H+Fag1l8+bwblNvBu5+RX0D9Ndow+IKsb2S82YPQK/lNMnhfyjjp6fW6PyLtvmveDsfF+HwkT803dj4guAPD+E/K6ZPBnhHnfzV35J8a6ar3mB2NmrIj75rT+jtF8v/speLUdPJ86dwj9vn/Ka+ijshvwt8sT+ULP5XTJnb+HMEmAxx/3H12Vjfwvg1OS0SMzjfkt3Cds4T3uaJp+5zY8KxNlfgcZhOkEkQ6/dh3kptLppjw5R/DmB/pnzeE8P8NYGrCP9zlsf2uwkiJFIImtqzCtZ22zN7pApUlt461TbI1x4Yf/ABnh7ZTUTr9lL/xjB0YTzl99oldL9SwyQXSSJIt5chyU8ftRuYZaATpU7XU2yXXHhzsL8MYJ/Yf+R+pVeJ+H+HFCypMe8abardicez/I6Qe7FdKLNidruaZMBvenMR7p2I8Fdsk1xZ//ABvC+H56eCi38P4I/wDj2vH8/RWYnbwa/MHUiMoMiNybn0UndsSKASLEBxI+X1S8isVZ7AwDZoEH9rvpKkPw/hfDHMmQh/ajnMLSYJMg92R1urMHtgtBDofzaRPWNEvIrEm/h7D5ciPkU2/h/CGhPjorMLt+mUDeZvXTksuJ2q4Z4sWgUmabElT9H5XDsHC2Pn9VbhdhYWoBETd30KzDttz7AC1JI02mEsDtt4EEDqazXWsK/o/LonsTB0aAY3cfmVEdk4TRLsoitdt+ay/rZFYEmJMETzqbrPj9pPe7MKEACQ0TE2mJ8ip+lvFv4bDwXGIg6gtgxvP3otR4JkUbA3geK4GP2k8n91oOx6gFLD7VfQB0wRWxEeFldZTaHeZgYQMAAkGIhtLR81qZhAUDKeH0NF5hnamI0ktdU3B71eWg8FPD7XxINZm/U7WhTWV3h6rDaRplG156hPEbFDr6LyuB21ig3MjcIxu38R1KSLy2KeIomsm8PS52SQCDAsKzsAdVNxDRmcIE1tSeWi8Zh9pPBIDiJrE08gU3ce4Ny6HSTXyTSTeHrncUP2GRzJHLUeqkSIl/dmpFDXadQvHP7RxSIk8pJp0kJt7RxRQk+c/QfVXSU7kPW4kBwAIi9Y8lRi4xE5gBB5mk3oB815I8fLhMEj4tPqFPE4p5nveCaSbw9ezEtEVE3ttKm7LYVPSldQvDt4si5jQUd/CkMd5/eQTyjym6aHce0Lmi+8QHevJU4nFAEAu1gybgzG5mmsD5LyGLjOFySd4P0lIvJrMfI+iaG72LuLwgbtPOWoXivbbub/wn6oV7adxa7GaSO9BtYyP+TaDxUXvMmGTbvEtAPlK3uwWMF3gU/c36uUm44Pu5pjVzB5EfyrcJrLEzGa3vEQT4THW6m/GzQQBWRQtJE7d4LXhzIlodN4IlvOyu/Kh05qGKSOdxI3UtalzzjG2V5IpVuUT1g+az4eG1tSagn91uuePl4rs4/DtgCGyaa1jWBZUHh2Zathw1INCL1BJ+StmrlnGxA4FsuBNfdr4NPqtAe/Rs3sKHas08lqwQ4k0oBu6u8GPmVJzCJhpncACsbk09UtNZcrAxsxIcWm9BkPm5rvorS0RHe5GQQRym/wB1Wvh+Ge7/APphkHe9taV9U8fDmZaRHJ0GeUz5pZqwjhpGsciQQZ1AdMeKswsIMoDr8RI9RTzW6Q0QG3gVtVVnHDqRUTBygRyiE2NWM4T5OUiOTqeQanngHM6dC0FpjxMStmFiSfczA8voQrTigiMsxuD6bdFJzhYwlz2PLhAEcyWx6Sk5uJZ0jlAM+gW/Be4fsjY0B6nvV9FJk65SKWBETtUys97CPa9rKfTA3MRoByofEOlQc061jah60suoXtNHNnTf6CFHiAS0Bvcjo4nSJMgXWPJ6fLXYyctrxaoI3IM9Jqng4760oOTgfJdFvDACBApSO64+VFL2YtfnqNlJ+XgsfGzcnGxiLBpB2qfqqH7x4Gn0AK7pwOX30T9kNvp6rPmY+oXxcuXGz5rtFNj/AHCtlxFAQNIaST1MLqDB+c0vy9EOwxNxWf4WJ+Zxi1HxeZcd4xzQMkcqeM5QfVTw+HxAPdb45jHmus5lY+6VuUZB9+qz5mXEL4uPMub7F/wWtFPQoLsWfc9R9V03N2+5jT6JNtpzrZPMy4hfGx5lyXYeJPufL5AT6qeJhv0afCf7XTNZEAf35T4FSDt/AbD6p5mXEHjY8uZlfoytLgmetU8RmK6hYR5elV0C7efHw06oc4x1ofv1TzMuIPGjlhbhYvwgDqPlJQeEebhvKakelui3kbb/AGaKJM7af2sz8vNqPj4sTeDxBqwf8k1pLDpkjnM+KSeV1F8fB0MLBDquBFDAgBwA319FXxLXQG4dZNCO65oJvW9NFjxMNr4LqxBEzTYwph0b6f0rPyCOk1s4aCZebARlEGskg3nrCpx2moJbFbOrpljSwNDqqaXQSFmevK9qGTH4hzHMAbiEEicgDsu5cZBAIm030V7ceTJaRQASWnWabHSqsY4QLD6Jh6z38vTXbxXFzZBAN5pT6W++kS6ZzNMkCxj/ANpHoqi/qY1UmvnX726qd/Pk7WKTXb1FaFzhTSs/NSc4fC2ZvBJHQmg8lT7Tly3+SM3MDSszJ0We7lyukLhim818J0/hRdjSLu6VHoFEk6E+XooPxQDBOk681mc8p9rrCwu5T98086oOJMR7pkT9mf8AoqWJiUpTc0EUvBodFm1pYT5fdFEMBFLeB+9kmYgqA4z4ctIH2VBznSKXOnKa6gT9Tqir3Mt58jG/zTOGBc+J8I+qpLmkRPeGwi0U9R5ofatoI2mRp5Ii4iBQWmCTf5ocQPIk+Kpa4NitBPMbb0UQ0TBFSJ3BvSfHVBd7StesekH7upNdFADF506RvyVQAJgwDekydLX/AOkPNDNIFxpNImkoLWnUgX21ool5Ok67gkGvr9VEg5bAurEmAeZvfdGGKWrWm3SnogniOjWD40nra6QYW9OVNUiIN50rUze50qmwGZm4FB16oAMqefjIE380o3peyUDpBNfvx0/tPbva0HrvOqCT2DWfmb39BCgDYA6TpWIFR4qY+6X8tUNdWdzsKmIj/tAQakCpsa+o80hU3tQiBfaIP3CbnV8puYveOhQHX1JA28PqgibeYg06/wAJOaTaI+/LqguBgit7DwpuhxnytZBJoOx9EKJrb5oQVOdFzSm5qRJ+UQgvgR5abarIW0gzAjXaCaik+CdzQkVvBEUrcciitIxRQSOtN9lB2IQRUXMRUTB5ch9lUveCCOhzbQBEc7eYTxjG00IggXPM8z5HogubxMm8WFaVvQEVp4pHiDElugprPI201VD6WBgbSSDaIJA0025qbLOzGbmRSgA5nZBY55Huj5QJM1Pn5KTiIBtpPPnN70UGYQMjo4EUINQTp03UWOLTIArNam2+vjPmgmOIILpIJG1DNIbFdIrzTGL41rQc9PEa+AUMMXkgm4tBGlzWxEwmWZSKVqJEl0VMGm1JlBN0mBbeBPjT5+HJRLqUkmZImhEVBn0mUmZmwGi56hoiXGd5zQaqWQgzV1QZmdaXNvvRA2tmLVprp7o+Z50UgywIB1BAOxOopECqZByzI7tO6Sagw7SbzQbKOHhZgCbVHdDmxGhF76EUQLMZ3BkTNiNyBNIN4j1U8pAmpml7QNDe41SyC8+BHvCLQb9d1PCwQ2nu5TS+nM3t/wBIIBsyIIgyGggUF4isdaUQ3DnNzNIJht4NNeitDWklw1GmgN08RsaTEGTSaUbHQapRapzxFCIrmrPhI2j71lkpNq1MCtLG+yseQSTMgG0+B502VjSJrHObVtX7ulIzgy2TTWscrxZTzQDJ0ifCthX0UhiSe7qQDMxa2Umdtki8A1iCII32r4wlBMcaXBAqRbempCb3QJ0g9SYpO3VSxMKgESNRQ8wOen9ID5vSnWn0vaqCDzlrTSYrEC9RtNlY4a0vQA0PQJOqQL/IbTvqoa3mJpHWM0k+fJUSg1r9B01Mow9aam1L6xAHjCrbiQPdkgxIiJ1O+p0Vk5Zk+G07lAmd3u6CIJM+RJk+Ki5gEzHeFYiYG/if7Tw69KU22IA6pvDr101G9teiBxO1qzci8T9FAmRM/MTHLX6qTGmKeFaDkmGj15CJ5iviEoRMTap1tM7jkEPobfWY3Q6tKitP8tz01UmtcLGIjkDpXZUVZnCxIG0/0mo4eHjgRIps0R6uJTShmfFBakkB0EEDfqYkkbqsYDmuDv8AEA1JIbJMF9zfkKq54ZIAqTMgQKxIIG8a3unw+Hlab0NM2dxIga3PS1FA34JHxm5pBqLUufKKJ8KwQAAQTUTqRsLAV5FLNlBOXNmMBtgJ3I5yY8tFZiuJMaRaDAGgkmprFdlFVswakm/umgJAJnQSK/LxRiMGYwaAQWwIGswNDS+ykxsiCARMUgnSkmyk8wbSQSBImC0yJIGk+qoryZrgXANBIg2rQ/dlKoIDqmdBPdkEVisUUsRobEmpBBm25LZgm+6sIsRBkR4DmBdQZw3u2dFRqaUgaz6qWIADMChibw0Cs1E2NRJVhk1MRAoCTXm2BUeajhvccphwkGS4RlE0oKD51VRLBs6KyJpY5rJYQ9+RaDQGsSIpUnoBpdTaDUAmlJ23vf8AtDWVBkgeMkncjSiBuFeRiRtO+w+6KTmGSD7vjc/5TEV23QQTqASD8RB5wSLfVUY2E8ua7uuytNgMzSTHd1BNbmLILsKctokjWAdBEKLrRBGXSI50i6bWGMxNQIde/pPluojFmGmReL1A1cdPG/ggsdoYqJqawAIN6yh1AAO6LxA02DvuqRbWQ4yWltDJbluGj3Sa9eoQzDAaWNaYAg6GupJies6oK24cGXCpIeTmBAuAG7GxsBVSDhDjlBLdDpzAH0VrcK8G0AxX7ogtIJGp5EchMIINb3tKyK3I0vUamFN7SQddIk1B5aKbmAV6bCep2RJkCKbiSDy9FaFTcOTWuppXkJG1qoOH8QImIFABWY2J5q1zcpPOP7rM+Ciwz7s0lsnUDUzoiKzhZSTVxJmO6COsAbc0ezMSYga5jQ7SpxGaKa2sbCSFLFA7opfkY8I9eaCtmEHQZMzQkVPLcDyTxCTFRFeckaVP9q0t6HlXeRyVeJBEAitYpNdRT6Qgb222MUMin0UY9dLRpSLqbXGQLb/5dLwq8ZzpAiRrBBjpYz0KBhoBp6c7DqjDABMweogV5kUrzKtYSCaCOtbU0rrqq2uFc1DMCaGOUfJUGIyRkNvOeut1EG1o9I5CU2RvmbHWTrO/gptJNhcU2npMoFI1d9fWUKBpoPNNBh4Qd3OZbBgk1BAvlaCQPIWVlAKAmc1aSQI3QhZVXiPDWiZdY3JIDjBMnrZXVBqBNhU+6D6U+SEIK2EUDiM37TGj4uIjTmaaSrstcuY1EQdY+GPduEISRDicEYrsoc5uQhxiJFDqfmIPNSzZvd72WhbQbesc4omhUV4eK6goX5nCSKCKlvvG260jvNaaGTUGSKVgSPoEIQRcCaSQCY0n/E0vO0jnspS3MBqCRr6oQgGsqWx3aZACAT8WgA6V+iYY4NbmIOpMXmnXXpy2EIE3AaJMQKDuwCQLg0tU23Tmtu7cHU1ApshCCOI4GTtANNSRMSr8VwAPSfoJ8UIVRVjODGhxoCRueQjaqeGQ6HG1eonUaX35JoUBw7xJpavP+vBGADNaj05QD90QhUGG33iT3oFRMCBz1Sw3C1yIBPI2JshCBYjs0NfqDDYkd0iHbeB9FdkBaNDWD84iyEIK4gBskmKk1J6zeikWbCP8qTcTMhCEgPEwpEDccrVBVOYACp7xEWJPK0QmhELiCWQYkEwAKVdaljXeFNjYBMWiQIBoLCaevihCKhF694iTPwgaAUClh4mYAjU3Fj1kU9UIQN7nT7vyP/7HyQhCqP/Z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52657"/>
            <a:ext cx="2331343" cy="155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23" y="4124892"/>
            <a:ext cx="2343157" cy="13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0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088370" y="6172200"/>
            <a:ext cx="28725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18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sp>
        <p:nvSpPr>
          <p:cNvPr id="8" name="5 CuadroTexto"/>
          <p:cNvSpPr txBox="1"/>
          <p:nvPr/>
        </p:nvSpPr>
        <p:spPr>
          <a:xfrm>
            <a:off x="539551" y="648147"/>
            <a:ext cx="83536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eaLnBrk="1" hangingPunct="1">
              <a:defRPr sz="1600" b="1">
                <a:solidFill>
                  <a:srgbClr val="17445F"/>
                </a:solidFill>
                <a:latin typeface="HamburgerHeaven"/>
                <a:cs typeface="Arial" pitchFamily="34" charset="0"/>
              </a:defRPr>
            </a:lvl1pPr>
            <a:lvl2pPr marL="742950" indent="-285750" eaLnBrk="0" hangingPunct="0">
              <a:defRPr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t-PT" altLang="pt-PT" dirty="0" smtClean="0">
                <a:latin typeface="+mn-lt"/>
              </a:rPr>
              <a:t>Relevância da avaliação da qualidade e classificação da água balnear</a:t>
            </a:r>
            <a:endParaRPr lang="pt-PT" altLang="pt-PT" dirty="0">
              <a:latin typeface="+mn-lt"/>
            </a:endParaRPr>
          </a:p>
        </p:txBody>
      </p:sp>
      <p:sp>
        <p:nvSpPr>
          <p:cNvPr id="9" name="7 CuadroTexto"/>
          <p:cNvSpPr txBox="1"/>
          <p:nvPr/>
        </p:nvSpPr>
        <p:spPr>
          <a:xfrm>
            <a:off x="611560" y="1862076"/>
            <a:ext cx="8208912" cy="4095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60000"/>
              </a:spcAft>
              <a:buFont typeface="Wingdings" pitchFamily="2" charset="2"/>
              <a:buChar char="q"/>
            </a:pP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Outros domínios</a:t>
            </a:r>
            <a:endParaRPr lang="es-ES" altLang="pt-PT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7 CuadroTexto"/>
          <p:cNvSpPr txBox="1"/>
          <p:nvPr/>
        </p:nvSpPr>
        <p:spPr>
          <a:xfrm>
            <a:off x="610939" y="960438"/>
            <a:ext cx="8137525" cy="806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Char char="q"/>
            </a:pP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Proteção da saúde humana</a:t>
            </a:r>
          </a:p>
          <a:p>
            <a:pPr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Char char="q"/>
            </a:pP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Preservação, </a:t>
            </a:r>
            <a:r>
              <a:rPr lang="pt-PT" altLang="pt-PT" sz="1600" b="1" dirty="0" smtClean="0">
                <a:solidFill>
                  <a:schemeClr val="bg1"/>
                </a:solidFill>
                <a:latin typeface="Calibri" pitchFamily="34" charset="0"/>
              </a:rPr>
              <a:t>proteção </a:t>
            </a: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e melhoria da qualidade do ambiente/ Redução da poluição</a:t>
            </a:r>
          </a:p>
        </p:txBody>
      </p:sp>
      <p:sp>
        <p:nvSpPr>
          <p:cNvPr id="11" name="7 CuadroTexto"/>
          <p:cNvSpPr txBox="1">
            <a:spLocks noChangeArrowheads="1"/>
          </p:cNvSpPr>
          <p:nvPr/>
        </p:nvSpPr>
        <p:spPr bwMode="auto">
          <a:xfrm>
            <a:off x="801804" y="2283061"/>
            <a:ext cx="66246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1746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0330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411288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19275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272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844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416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988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560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spcAft>
                <a:spcPct val="60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Bandeira Azul da responsabilidade da ABAE</a:t>
            </a:r>
          </a:p>
          <a:p>
            <a:pPr algn="just" eaLnBrk="1" hangingPunct="1">
              <a:lnSpc>
                <a:spcPct val="160000"/>
              </a:lnSpc>
              <a:spcAft>
                <a:spcPct val="60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Praias com Qualidade de Ouro da responsabilidade da QUERUS</a:t>
            </a:r>
          </a:p>
        </p:txBody>
      </p:sp>
      <p:pic>
        <p:nvPicPr>
          <p:cNvPr id="14" name="Picture 20" descr="Programa Bandeira Az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07" y="2006092"/>
            <a:ext cx="9525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Bandeira 20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84673"/>
            <a:ext cx="1152525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7 CuadroTexto"/>
          <p:cNvSpPr txBox="1">
            <a:spLocks noChangeArrowheads="1"/>
          </p:cNvSpPr>
          <p:nvPr/>
        </p:nvSpPr>
        <p:spPr bwMode="auto">
          <a:xfrm>
            <a:off x="1116161" y="3645024"/>
            <a:ext cx="6480175" cy="350865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Entre outros critérios é requerida uma classificação de “excelente</a:t>
            </a:r>
            <a:r>
              <a:rPr lang="pt-PT" altLang="pt-PT" sz="1400" i="1" dirty="0" smtClean="0">
                <a:solidFill>
                  <a:schemeClr val="bg1"/>
                </a:solidFill>
                <a:latin typeface="Calibri" pitchFamily="34" charset="0"/>
              </a:rPr>
              <a:t>”</a:t>
            </a:r>
            <a:endParaRPr lang="pt-PT" altLang="pt-PT" sz="14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7 CuadroTexto"/>
          <p:cNvSpPr txBox="1">
            <a:spLocks noChangeArrowheads="1"/>
          </p:cNvSpPr>
          <p:nvPr/>
        </p:nvSpPr>
        <p:spPr bwMode="auto">
          <a:xfrm>
            <a:off x="684213" y="4271963"/>
            <a:ext cx="8208962" cy="8679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400" i="1" dirty="0" smtClean="0">
                <a:solidFill>
                  <a:schemeClr val="bg1"/>
                </a:solidFill>
                <a:latin typeface="Calibri" pitchFamily="34" charset="0"/>
              </a:rPr>
              <a:t>A existência, num determinado ano,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de resultados “maus” ou “menos bons” vai repercutir-se </a:t>
            </a:r>
            <a:r>
              <a:rPr lang="pt-PT" altLang="pt-PT" sz="1400" i="1" dirty="0" smtClean="0">
                <a:solidFill>
                  <a:schemeClr val="bg1"/>
                </a:solidFill>
                <a:latin typeface="Calibri" pitchFamily="34" charset="0"/>
              </a:rPr>
              <a:t>não só na 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classificação </a:t>
            </a:r>
            <a:r>
              <a:rPr lang="pt-PT" altLang="pt-PT" sz="1400" i="1" dirty="0" smtClean="0">
                <a:solidFill>
                  <a:schemeClr val="bg1"/>
                </a:solidFill>
                <a:latin typeface="Calibri" pitchFamily="34" charset="0"/>
              </a:rPr>
              <a:t>desse ano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, mas também nos </a:t>
            </a:r>
            <a:r>
              <a:rPr lang="pt-PT" altLang="pt-PT" sz="1400" i="1" dirty="0" smtClean="0">
                <a:solidFill>
                  <a:schemeClr val="bg1"/>
                </a:solidFill>
                <a:latin typeface="Calibri" pitchFamily="34" charset="0"/>
              </a:rPr>
              <a:t>3 anos seguintes, uma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vez que a classificação da água balnear (nos casos gerais) </a:t>
            </a:r>
            <a:r>
              <a:rPr lang="pt-PT" altLang="pt-PT" sz="1400" i="1" dirty="0" smtClean="0">
                <a:solidFill>
                  <a:schemeClr val="bg1"/>
                </a:solidFill>
                <a:latin typeface="Calibri" pitchFamily="34" charset="0"/>
              </a:rPr>
              <a:t>tem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por base </a:t>
            </a:r>
            <a:r>
              <a:rPr lang="pt-PT" altLang="pt-PT" sz="1400" i="1" dirty="0" smtClean="0">
                <a:solidFill>
                  <a:schemeClr val="bg1"/>
                </a:solidFill>
                <a:latin typeface="Calibri" pitchFamily="34" charset="0"/>
              </a:rPr>
              <a:t>os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dados de 4 épocas </a:t>
            </a:r>
            <a:r>
              <a:rPr lang="pt-PT" altLang="pt-PT" sz="1400" i="1" dirty="0" smtClean="0">
                <a:solidFill>
                  <a:schemeClr val="bg1"/>
                </a:solidFill>
                <a:latin typeface="Calibri" pitchFamily="34" charset="0"/>
              </a:rPr>
              <a:t>balneares.</a:t>
            </a:r>
            <a:endParaRPr lang="pt-PT" altLang="pt-PT" sz="14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5 CuadroTexto"/>
          <p:cNvSpPr txBox="1">
            <a:spLocks noChangeArrowheads="1"/>
          </p:cNvSpPr>
          <p:nvPr/>
        </p:nvSpPr>
        <p:spPr bwMode="auto">
          <a:xfrm>
            <a:off x="611188" y="5401267"/>
            <a:ext cx="85328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eaLnBrk="1" hangingPunct="1">
              <a:defRPr sz="1600" b="1">
                <a:solidFill>
                  <a:srgbClr val="17445F"/>
                </a:solidFill>
                <a:latin typeface="+mn-lt"/>
                <a:cs typeface="Arial" pitchFamily="34" charset="0"/>
              </a:defRPr>
            </a:lvl1pPr>
            <a:lvl2pPr marL="742950" indent="-285750" eaLnBrk="0" hangingPunct="0">
              <a:defRPr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t-PT" altLang="pt-PT" dirty="0"/>
              <a:t>Importante implementar ações para reduzir o risco de poluição e proteger a saúde humana</a:t>
            </a:r>
            <a:endParaRPr lang="es-ES" altLang="pt-PT" dirty="0"/>
          </a:p>
        </p:txBody>
      </p:sp>
      <p:sp>
        <p:nvSpPr>
          <p:cNvPr id="19" name="5 CuadroTexto"/>
          <p:cNvSpPr txBox="1"/>
          <p:nvPr/>
        </p:nvSpPr>
        <p:spPr>
          <a:xfrm>
            <a:off x="514365" y="188640"/>
            <a:ext cx="819308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900" b="1" spc="-150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OBSERVAÇÕES FINAIS</a:t>
            </a:r>
            <a:endParaRPr lang="pt-PT" sz="2900" b="1" spc="-150" dirty="0">
              <a:solidFill>
                <a:srgbClr val="17445F"/>
              </a:solidFill>
              <a:latin typeface="HamburgerHeaven" pitchFamily="2" charset="0"/>
              <a:cs typeface="+mn-cs"/>
            </a:endParaRPr>
          </a:p>
        </p:txBody>
      </p:sp>
      <p:pic>
        <p:nvPicPr>
          <p:cNvPr id="20" name="Picture 2" descr="Logo APA c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08"/>
            <a:ext cx="1171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217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6" name="Group 19"/>
          <p:cNvGrpSpPr>
            <a:grpSpLocks/>
          </p:cNvGrpSpPr>
          <p:nvPr/>
        </p:nvGrpSpPr>
        <p:grpSpPr bwMode="auto">
          <a:xfrm>
            <a:off x="3779912" y="1779587"/>
            <a:ext cx="3805346" cy="2232686"/>
            <a:chOff x="665902" y="779713"/>
            <a:chExt cx="2550770" cy="1575375"/>
          </a:xfrm>
        </p:grpSpPr>
        <p:sp>
          <p:nvSpPr>
            <p:cNvPr id="6" name="5 CuadroTexto"/>
            <p:cNvSpPr txBox="1"/>
            <p:nvPr/>
          </p:nvSpPr>
          <p:spPr>
            <a:xfrm>
              <a:off x="665902" y="779713"/>
              <a:ext cx="2457625" cy="9338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HN" sz="8000" spc="-150" dirty="0" smtClean="0">
                  <a:solidFill>
                    <a:schemeClr val="bg1"/>
                  </a:solidFill>
                  <a:latin typeface="HamburgerHeaven" pitchFamily="2" charset="0"/>
                  <a:cs typeface="+mn-cs"/>
                </a:rPr>
                <a:t>OBRIGADO!</a:t>
              </a:r>
              <a:endParaRPr lang="es-ES" sz="8000" spc="-150" dirty="0">
                <a:solidFill>
                  <a:schemeClr val="bg1"/>
                </a:solidFill>
                <a:latin typeface="HamburgerHeaven" pitchFamily="2" charset="0"/>
                <a:cs typeface="+mn-cs"/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688129" y="1790456"/>
              <a:ext cx="2528543" cy="5646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HN" sz="4600" spc="-150" dirty="0" smtClean="0">
                  <a:solidFill>
                    <a:schemeClr val="accent1">
                      <a:lumMod val="75000"/>
                    </a:schemeClr>
                  </a:solidFill>
                  <a:latin typeface="HamburgerHeaven" pitchFamily="2" charset="0"/>
                  <a:cs typeface="+mn-cs"/>
                </a:rPr>
                <a:t>ORADOR Sofia Batista</a:t>
              </a:r>
              <a:endParaRPr lang="es-ES" sz="4600" spc="-15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  <a:cs typeface="+mn-cs"/>
              </a:endParaRPr>
            </a:p>
          </p:txBody>
        </p:sp>
      </p:grpSp>
      <p:sp>
        <p:nvSpPr>
          <p:cNvPr id="8" name="5 CuadroTexto"/>
          <p:cNvSpPr txBox="1"/>
          <p:nvPr/>
        </p:nvSpPr>
        <p:spPr>
          <a:xfrm>
            <a:off x="665163" y="779463"/>
            <a:ext cx="119513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amburgerHeaven" pitchFamily="2" charset="0"/>
                <a:cs typeface="+mn-cs"/>
              </a:rPr>
              <a:t>CONTACTO</a:t>
            </a:r>
            <a:endParaRPr lang="es-ES" sz="2800" spc="-150" dirty="0">
              <a:solidFill>
                <a:schemeClr val="tx1">
                  <a:lumMod val="75000"/>
                  <a:lumOff val="25000"/>
                </a:schemeClr>
              </a:solidFill>
              <a:latin typeface="HamburgerHeaven" pitchFamily="2" charset="0"/>
              <a:cs typeface="+mn-cs"/>
            </a:endParaRPr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3294063" y="1779588"/>
            <a:ext cx="44450" cy="3270250"/>
            <a:chOff x="3086089" y="3929066"/>
            <a:chExt cx="14288" cy="1589078"/>
          </a:xfrm>
        </p:grpSpPr>
        <p:cxnSp>
          <p:nvCxnSpPr>
            <p:cNvPr id="13" name="9 Conector recto"/>
            <p:cNvCxnSpPr/>
            <p:nvPr/>
          </p:nvCxnSpPr>
          <p:spPr bwMode="auto">
            <a:xfrm>
              <a:off x="3086089" y="3929066"/>
              <a:ext cx="0" cy="158907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10 Conector recto"/>
            <p:cNvCxnSpPr/>
            <p:nvPr/>
          </p:nvCxnSpPr>
          <p:spPr bwMode="auto">
            <a:xfrm>
              <a:off x="3100377" y="3929066"/>
              <a:ext cx="0" cy="15890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3 CuadroTexto"/>
          <p:cNvSpPr txBox="1"/>
          <p:nvPr/>
        </p:nvSpPr>
        <p:spPr>
          <a:xfrm>
            <a:off x="791865" y="1988840"/>
            <a:ext cx="2339975" cy="2139047"/>
          </a:xfrm>
          <a:prstGeom prst="rect">
            <a:avLst/>
          </a:prstGeom>
          <a:noFill/>
        </p:spPr>
        <p:txBody>
          <a:bodyPr lIns="0" tIns="0" rIns="0" bIns="0" spcCol="72000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Instituição</a:t>
            </a:r>
            <a:r>
              <a:rPr lang="en-US" sz="1600" dirty="0">
                <a:solidFill>
                  <a:srgbClr val="5F2987"/>
                </a:solidFill>
                <a:latin typeface="HamburgerHeaven" pitchFamily="2" charset="0"/>
              </a:rPr>
              <a:t/>
            </a:r>
            <a:br>
              <a:rPr lang="en-US" sz="1600" dirty="0">
                <a:solidFill>
                  <a:srgbClr val="5F2987"/>
                </a:solidFill>
                <a:latin typeface="HamburgerHeaven" pitchFamily="2" charset="0"/>
              </a:rPr>
            </a:br>
            <a:r>
              <a:rPr lang="en-US" sz="1600" dirty="0" err="1" smtClean="0">
                <a:solidFill>
                  <a:schemeClr val="bg1"/>
                </a:solidFill>
                <a:latin typeface="HamburgerHeaven" pitchFamily="2" charset="0"/>
              </a:rPr>
              <a:t>Agência</a:t>
            </a:r>
            <a:r>
              <a:rPr lang="en-US" sz="1600" dirty="0" smtClean="0">
                <a:solidFill>
                  <a:schemeClr val="bg1"/>
                </a:solidFill>
                <a:latin typeface="HamburgerHeaven" pitchFamily="2" charset="0"/>
              </a:rPr>
              <a:t> Portuguesa do </a:t>
            </a:r>
            <a:r>
              <a:rPr lang="en-US" sz="1600" dirty="0" err="1" smtClean="0">
                <a:solidFill>
                  <a:schemeClr val="bg1"/>
                </a:solidFill>
                <a:latin typeface="HamburgerHeaven" pitchFamily="2" charset="0"/>
              </a:rPr>
              <a:t>Ambiente</a:t>
            </a:r>
            <a:r>
              <a:rPr lang="en-US" sz="1600" dirty="0" smtClean="0">
                <a:solidFill>
                  <a:schemeClr val="bg1"/>
                </a:solidFill>
                <a:latin typeface="HamburgerHeaven" pitchFamily="2" charset="0"/>
              </a:rPr>
              <a:t>, I.P.</a:t>
            </a:r>
            <a:endParaRPr lang="en-US" sz="1600" dirty="0">
              <a:solidFill>
                <a:schemeClr val="bg1"/>
              </a:solidFill>
              <a:latin typeface="HamburgerHeaven" pitchFamily="2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  <a:cs typeface="+mn-cs"/>
              </a:rPr>
              <a:t>Email</a:t>
            </a:r>
            <a:r>
              <a:rPr lang="en-US" sz="1600" dirty="0">
                <a:solidFill>
                  <a:srgbClr val="5F2987"/>
                </a:solidFill>
                <a:latin typeface="HamburgerHeaven" pitchFamily="2" charset="0"/>
                <a:cs typeface="+mn-cs"/>
              </a:rPr>
              <a:t/>
            </a:r>
            <a:br>
              <a:rPr lang="en-US" sz="1600" dirty="0">
                <a:solidFill>
                  <a:srgbClr val="5F2987"/>
                </a:solidFill>
                <a:latin typeface="HamburgerHeaven" pitchFamily="2" charset="0"/>
                <a:cs typeface="+mn-cs"/>
              </a:rPr>
            </a:br>
            <a:r>
              <a:rPr lang="en-US" sz="1600" dirty="0" smtClean="0">
                <a:solidFill>
                  <a:schemeClr val="bg1"/>
                </a:solidFill>
                <a:latin typeface="HamburgerHeaven" pitchFamily="2" charset="0"/>
                <a:cs typeface="+mn-cs"/>
              </a:rPr>
              <a:t>sofia.batista@apambiente.pt</a:t>
            </a:r>
            <a:endParaRPr lang="en-US" sz="1600" dirty="0">
              <a:solidFill>
                <a:schemeClr val="bg1"/>
              </a:solidFill>
              <a:latin typeface="HamburgerHeaven" pitchFamily="2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  <a:cs typeface="+mn-cs"/>
              </a:rPr>
              <a:t>Site</a:t>
            </a:r>
            <a:r>
              <a:rPr lang="en-US" sz="1600" dirty="0">
                <a:solidFill>
                  <a:srgbClr val="5F2987"/>
                </a:solidFill>
                <a:latin typeface="HamburgerHeaven" pitchFamily="2" charset="0"/>
                <a:cs typeface="+mn-cs"/>
              </a:rPr>
              <a:t/>
            </a:r>
            <a:br>
              <a:rPr lang="en-US" sz="1600" dirty="0">
                <a:solidFill>
                  <a:srgbClr val="5F2987"/>
                </a:solidFill>
                <a:latin typeface="HamburgerHeaven" pitchFamily="2" charset="0"/>
                <a:cs typeface="+mn-cs"/>
              </a:rPr>
            </a:br>
            <a:r>
              <a:rPr lang="en-US" sz="1600" dirty="0" smtClean="0">
                <a:solidFill>
                  <a:schemeClr val="bg1"/>
                </a:solidFill>
                <a:latin typeface="HamburgerHeaven" pitchFamily="2" charset="0"/>
                <a:cs typeface="+mn-cs"/>
              </a:rPr>
              <a:t>www.apambiente.pt</a:t>
            </a:r>
            <a:endParaRPr lang="en-US" sz="1600" dirty="0">
              <a:solidFill>
                <a:schemeClr val="bg1"/>
              </a:solidFill>
              <a:latin typeface="HamburgerHeaven" pitchFamily="2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115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115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" name="4 CuadroTexto"/>
          <p:cNvSpPr txBox="1"/>
          <p:nvPr/>
        </p:nvSpPr>
        <p:spPr>
          <a:xfrm>
            <a:off x="3853564" y="6196013"/>
            <a:ext cx="146386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TÍTULO DA COMUNICAÇÃO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sp>
        <p:nvSpPr>
          <p:cNvPr id="22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sp>
        <p:nvSpPr>
          <p:cNvPr id="23" name="15 CuadroTexto"/>
          <p:cNvSpPr txBox="1">
            <a:spLocks noChangeArrowheads="1"/>
          </p:cNvSpPr>
          <p:nvPr/>
        </p:nvSpPr>
        <p:spPr bwMode="auto">
          <a:xfrm>
            <a:off x="8104400" y="6172200"/>
            <a:ext cx="2551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>
                <a:solidFill>
                  <a:schemeClr val="bg1"/>
                </a:solidFill>
                <a:latin typeface="HamburgerHeaven" pitchFamily="2" charset="0"/>
              </a:rPr>
              <a:t>x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pic>
        <p:nvPicPr>
          <p:cNvPr id="16" name="Imagem 1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114018" y="6172200"/>
            <a:ext cx="23596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3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sp>
        <p:nvSpPr>
          <p:cNvPr id="13" name="5 CuadroTexto"/>
          <p:cNvSpPr txBox="1"/>
          <p:nvPr/>
        </p:nvSpPr>
        <p:spPr>
          <a:xfrm>
            <a:off x="514366" y="332656"/>
            <a:ext cx="676875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2900" b="1" spc="-150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LEGISLAÇÃO EUROPEIA E NACIONAL</a:t>
            </a:r>
            <a:endParaRPr lang="es-HN" sz="2900" b="1" spc="-150" dirty="0">
              <a:solidFill>
                <a:srgbClr val="17445F"/>
              </a:solidFill>
              <a:latin typeface="HamburgerHeaven" pitchFamily="2" charset="0"/>
              <a:cs typeface="+mn-cs"/>
            </a:endParaRPr>
          </a:p>
        </p:txBody>
      </p:sp>
      <p:sp>
        <p:nvSpPr>
          <p:cNvPr id="14" name="7 CuadroTexto"/>
          <p:cNvSpPr txBox="1"/>
          <p:nvPr/>
        </p:nvSpPr>
        <p:spPr>
          <a:xfrm>
            <a:off x="515581" y="765175"/>
            <a:ext cx="8191871" cy="11906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Aft>
                <a:spcPct val="60000"/>
              </a:spcAft>
              <a:buFont typeface="Wingdings" pitchFamily="2" charset="2"/>
              <a:buChar char="q"/>
            </a:pP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Legislação Europeia (UE) – Diretiva 2006/7/CE</a:t>
            </a:r>
          </a:p>
          <a:p>
            <a:pPr eaLnBrk="1" hangingPunct="1">
              <a:lnSpc>
                <a:spcPct val="130000"/>
              </a:lnSpc>
              <a:spcAft>
                <a:spcPct val="60000"/>
              </a:spcAft>
              <a:buFont typeface="Wingdings" pitchFamily="2" charset="2"/>
              <a:buChar char="q"/>
            </a:pP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Legislação nacional – Decreto-Lei nº 135/2009,</a:t>
            </a:r>
            <a:b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alterado pelo Decreto-Lei n.º 113/2012</a:t>
            </a:r>
            <a:endParaRPr lang="es-ES" altLang="pt-PT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7 CuadroTexto"/>
          <p:cNvSpPr txBox="1">
            <a:spLocks noChangeArrowheads="1"/>
          </p:cNvSpPr>
          <p:nvPr/>
        </p:nvSpPr>
        <p:spPr bwMode="auto">
          <a:xfrm>
            <a:off x="513994" y="3140993"/>
            <a:ext cx="8193459" cy="973137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600" b="1" i="1" dirty="0">
                <a:solidFill>
                  <a:schemeClr val="bg1"/>
                </a:solidFill>
                <a:latin typeface="Calibri" pitchFamily="34" charset="0"/>
              </a:rPr>
              <a:t>Objetivos: 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Preservação, </a:t>
            </a:r>
            <a:r>
              <a:rPr lang="pt-PT" altLang="pt-PT" sz="1600" dirty="0" err="1">
                <a:solidFill>
                  <a:schemeClr val="bg1"/>
                </a:solidFill>
                <a:latin typeface="Calibri" pitchFamily="34" charset="0"/>
              </a:rPr>
              <a:t>protecção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 e melhoria da qualidade do ambiente e </a:t>
            </a:r>
            <a:r>
              <a:rPr lang="pt-PT" altLang="pt-PT" sz="1600" dirty="0" err="1">
                <a:solidFill>
                  <a:schemeClr val="bg1"/>
                </a:solidFill>
                <a:latin typeface="Calibri" pitchFamily="34" charset="0"/>
              </a:rPr>
              <a:t>protecção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 da saúde humana, em complemento da Diretiva Quadro da Água (Diretiva 2000/60/CE)/ Lei da Água (Lei n.º 58/2005).</a:t>
            </a:r>
          </a:p>
        </p:txBody>
      </p:sp>
      <p:sp>
        <p:nvSpPr>
          <p:cNvPr id="16" name="7 CuadroTexto"/>
          <p:cNvSpPr txBox="1">
            <a:spLocks noChangeArrowheads="1"/>
          </p:cNvSpPr>
          <p:nvPr/>
        </p:nvSpPr>
        <p:spPr bwMode="auto">
          <a:xfrm>
            <a:off x="513995" y="2245643"/>
            <a:ext cx="8193458" cy="67945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600" b="1" i="1" dirty="0">
                <a:solidFill>
                  <a:schemeClr val="bg1"/>
                </a:solidFill>
                <a:latin typeface="Calibri" pitchFamily="34" charset="0"/>
              </a:rPr>
              <a:t>Regime jurídico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 de identificação, gestão, monitorização e classificação da qualidade das águas balneares e de prestação de informação ao público.</a:t>
            </a:r>
          </a:p>
        </p:txBody>
      </p:sp>
      <p:sp>
        <p:nvSpPr>
          <p:cNvPr id="17" name="7 CuadroTexto"/>
          <p:cNvSpPr txBox="1">
            <a:spLocks noChangeArrowheads="1"/>
          </p:cNvSpPr>
          <p:nvPr/>
        </p:nvSpPr>
        <p:spPr bwMode="auto">
          <a:xfrm>
            <a:off x="513995" y="4318918"/>
            <a:ext cx="8193458" cy="973137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600" b="1" i="1" dirty="0">
                <a:solidFill>
                  <a:schemeClr val="bg1"/>
                </a:solidFill>
                <a:latin typeface="Calibri" pitchFamily="34" charset="0"/>
              </a:rPr>
              <a:t>Águas balneares: 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Águas superficiais, costeiras, de transição (estuarinas) ou interiores (rios, albufeiras), em que se preveja que um grande número de pessoas se banhe e onde a prática balnear não tenha sido interdita ou desaconselhada de modo permanente.</a:t>
            </a:r>
          </a:p>
        </p:txBody>
      </p:sp>
      <p:sp>
        <p:nvSpPr>
          <p:cNvPr id="18" name="7 CuadroTexto"/>
          <p:cNvSpPr txBox="1">
            <a:spLocks noChangeArrowheads="1"/>
          </p:cNvSpPr>
          <p:nvPr/>
        </p:nvSpPr>
        <p:spPr bwMode="auto">
          <a:xfrm>
            <a:off x="2387245" y="5400005"/>
            <a:ext cx="6320208" cy="535531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200" b="1" i="1" dirty="0">
                <a:solidFill>
                  <a:schemeClr val="bg1"/>
                </a:solidFill>
                <a:latin typeface="Calibri" pitchFamily="34" charset="0"/>
              </a:rPr>
              <a:t>Grande n.º de banhistas: </a:t>
            </a:r>
            <a:r>
              <a:rPr lang="pt-PT" altLang="pt-PT" sz="1200" dirty="0">
                <a:solidFill>
                  <a:schemeClr val="bg1"/>
                </a:solidFill>
                <a:latin typeface="Calibri" pitchFamily="34" charset="0"/>
              </a:rPr>
              <a:t>tendo por </a:t>
            </a:r>
            <a:r>
              <a:rPr lang="pt-PT" altLang="pt-PT" sz="1200" dirty="0" smtClean="0">
                <a:solidFill>
                  <a:schemeClr val="bg1"/>
                </a:solidFill>
                <a:latin typeface="Calibri" pitchFamily="34" charset="0"/>
              </a:rPr>
              <a:t>base, nomeadamente, as</a:t>
            </a:r>
            <a:r>
              <a:rPr lang="pt-PT" altLang="pt-PT" sz="1200" dirty="0" smtClean="0">
                <a:solidFill>
                  <a:schemeClr val="bg1"/>
                </a:solidFill>
                <a:latin typeface="Calibri" pitchFamily="34" charset="0"/>
              </a:rPr>
              <a:t> tendências </a:t>
            </a:r>
            <a:r>
              <a:rPr lang="pt-PT" altLang="pt-PT" sz="1200" dirty="0">
                <a:solidFill>
                  <a:schemeClr val="bg1"/>
                </a:solidFill>
                <a:latin typeface="Calibri" pitchFamily="34" charset="0"/>
              </a:rPr>
              <a:t>passadas ou a presença de infraestruturas ou instalações, ou outras medidas tomadas para promover os banhos.</a:t>
            </a:r>
          </a:p>
        </p:txBody>
      </p:sp>
      <p:pic>
        <p:nvPicPr>
          <p:cNvPr id="19" name="Picture 2" descr="Logo APA c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08"/>
            <a:ext cx="1171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32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114018" y="6172200"/>
            <a:ext cx="23596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4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sp>
        <p:nvSpPr>
          <p:cNvPr id="24" name="5 CuadroTexto"/>
          <p:cNvSpPr txBox="1"/>
          <p:nvPr/>
        </p:nvSpPr>
        <p:spPr>
          <a:xfrm>
            <a:off x="514366" y="332656"/>
            <a:ext cx="676875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2900" b="1" spc="-150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LEGISLAÇÃO NACIONAL</a:t>
            </a:r>
            <a:endParaRPr lang="es-HN" sz="2900" b="1" spc="-150" dirty="0">
              <a:solidFill>
                <a:srgbClr val="17445F"/>
              </a:solidFill>
              <a:latin typeface="HamburgerHeaven" pitchFamily="2" charset="0"/>
              <a:cs typeface="+mn-cs"/>
            </a:endParaRPr>
          </a:p>
        </p:txBody>
      </p:sp>
      <p:sp>
        <p:nvSpPr>
          <p:cNvPr id="25" name="7 CuadroTexto"/>
          <p:cNvSpPr txBox="1"/>
          <p:nvPr/>
        </p:nvSpPr>
        <p:spPr>
          <a:xfrm>
            <a:off x="515581" y="765175"/>
            <a:ext cx="8191871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lnSpc>
                <a:spcPct val="130000"/>
              </a:lnSpc>
              <a:spcAft>
                <a:spcPct val="60000"/>
              </a:spcAft>
            </a:pP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Decreto-Lei nº 135/2009</a:t>
            </a:r>
            <a:r>
              <a:rPr lang="pt-PT" altLang="pt-PT" sz="1600" b="1" dirty="0" smtClean="0">
                <a:solidFill>
                  <a:schemeClr val="bg1"/>
                </a:solidFill>
                <a:latin typeface="Calibri" pitchFamily="34" charset="0"/>
              </a:rPr>
              <a:t>, alterado </a:t>
            </a: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pelo Decreto-Lei n.º 113/2012</a:t>
            </a:r>
            <a:endParaRPr lang="pt-PT" altLang="pt-PT" sz="16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lnSpc>
                <a:spcPct val="130000"/>
              </a:lnSpc>
              <a:spcAft>
                <a:spcPct val="60000"/>
              </a:spcAft>
              <a:buFont typeface="Wingdings" pitchFamily="2" charset="2"/>
              <a:buChar char="q"/>
            </a:pPr>
            <a:r>
              <a:rPr lang="pt-PT" altLang="pt-PT" sz="1600" b="1" dirty="0" smtClean="0">
                <a:solidFill>
                  <a:schemeClr val="bg1"/>
                </a:solidFill>
                <a:latin typeface="Calibri" pitchFamily="34" charset="0"/>
              </a:rPr>
              <a:t>Autoridades Competentes</a:t>
            </a:r>
            <a:endParaRPr lang="es-ES" altLang="pt-PT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7 CuadroTexto"/>
          <p:cNvSpPr txBox="1">
            <a:spLocks noChangeArrowheads="1"/>
          </p:cNvSpPr>
          <p:nvPr/>
        </p:nvSpPr>
        <p:spPr bwMode="auto">
          <a:xfrm>
            <a:off x="611188" y="1700213"/>
            <a:ext cx="7921625" cy="728662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Aft>
                <a:spcPct val="20000"/>
              </a:spcAft>
              <a:buFont typeface="Wingdings" pitchFamily="2" charset="2"/>
              <a:buNone/>
            </a:pPr>
            <a:r>
              <a:rPr lang="pt-PT" altLang="pt-PT" sz="1600" b="1" i="1">
                <a:solidFill>
                  <a:schemeClr val="bg1"/>
                </a:solidFill>
                <a:latin typeface="Calibri" pitchFamily="34" charset="0"/>
              </a:rPr>
              <a:t>Coordenação:</a:t>
            </a:r>
            <a:r>
              <a:rPr lang="pt-PT" altLang="pt-PT" sz="160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just" eaLnBrk="1" hangingPunct="1">
              <a:lnSpc>
                <a:spcPct val="120000"/>
              </a:lnSpc>
              <a:spcAft>
                <a:spcPct val="20000"/>
              </a:spcAft>
              <a:buFont typeface="Wingdings" pitchFamily="2" charset="2"/>
              <a:buNone/>
            </a:pPr>
            <a:r>
              <a:rPr lang="pt-PT" altLang="pt-PT" sz="1600">
                <a:solidFill>
                  <a:schemeClr val="bg1"/>
                </a:solidFill>
                <a:latin typeface="Calibri" pitchFamily="34" charset="0"/>
              </a:rPr>
              <a:t>Agência Portuguesa do Ambiente, I.P. (APA)</a:t>
            </a:r>
          </a:p>
        </p:txBody>
      </p:sp>
      <p:sp>
        <p:nvSpPr>
          <p:cNvPr id="28" name="7 CuadroTexto"/>
          <p:cNvSpPr txBox="1">
            <a:spLocks noChangeArrowheads="1"/>
          </p:cNvSpPr>
          <p:nvPr/>
        </p:nvSpPr>
        <p:spPr bwMode="auto">
          <a:xfrm>
            <a:off x="611188" y="2659063"/>
            <a:ext cx="7921625" cy="3046988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Aft>
                <a:spcPct val="15000"/>
              </a:spcAft>
              <a:buFont typeface="Wingdings" pitchFamily="2" charset="2"/>
              <a:buNone/>
            </a:pPr>
            <a:r>
              <a:rPr lang="pt-PT" altLang="pt-PT" sz="1600" b="1" i="1" dirty="0">
                <a:solidFill>
                  <a:schemeClr val="bg1"/>
                </a:solidFill>
                <a:latin typeface="Calibri" pitchFamily="34" charset="0"/>
              </a:rPr>
              <a:t>Comissão Técnica de Acompanhamento: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just" eaLnBrk="1" hangingPunct="1">
              <a:lnSpc>
                <a:spcPct val="120000"/>
              </a:lnSpc>
              <a:spcAft>
                <a:spcPct val="15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Agência Portuguesa do Ambiente, I.P. (APA), </a:t>
            </a:r>
            <a:r>
              <a:rPr lang="pt-PT" altLang="pt-PT" sz="1600" dirty="0" err="1">
                <a:solidFill>
                  <a:schemeClr val="bg1"/>
                </a:solidFill>
                <a:latin typeface="Calibri" pitchFamily="34" charset="0"/>
              </a:rPr>
              <a:t>coord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.;</a:t>
            </a:r>
          </a:p>
          <a:p>
            <a:pPr algn="just" eaLnBrk="1" hangingPunct="1">
              <a:lnSpc>
                <a:spcPct val="120000"/>
              </a:lnSpc>
              <a:spcAft>
                <a:spcPct val="15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Direção-Geral da Saúde (DGS);</a:t>
            </a:r>
          </a:p>
          <a:p>
            <a:pPr algn="just" eaLnBrk="1" hangingPunct="1">
              <a:lnSpc>
                <a:spcPct val="120000"/>
              </a:lnSpc>
              <a:spcAft>
                <a:spcPct val="15000"/>
              </a:spcAft>
              <a:buFont typeface="Wingdings" pitchFamily="2" charset="2"/>
              <a:buChar char="§"/>
            </a:pPr>
            <a:r>
              <a:rPr lang="pt-PT" altLang="pt-PT" sz="1600" dirty="0" smtClean="0">
                <a:solidFill>
                  <a:schemeClr val="bg1"/>
                </a:solidFill>
                <a:latin typeface="Calibri" pitchFamily="34" charset="0"/>
              </a:rPr>
              <a:t>Autoridade 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Marítima;</a:t>
            </a:r>
          </a:p>
          <a:p>
            <a:pPr algn="just" eaLnBrk="1" hangingPunct="1">
              <a:lnSpc>
                <a:spcPct val="120000"/>
              </a:lnSpc>
              <a:spcAft>
                <a:spcPct val="15000"/>
              </a:spcAft>
              <a:buFont typeface="Wingdings" pitchFamily="2" charset="2"/>
              <a:buChar char="§"/>
            </a:pPr>
            <a:r>
              <a:rPr lang="pt-PT" altLang="pt-PT" sz="1600" dirty="0" smtClean="0">
                <a:solidFill>
                  <a:schemeClr val="bg1"/>
                </a:solidFill>
                <a:latin typeface="Calibri" pitchFamily="34" charset="0"/>
              </a:rPr>
              <a:t>Instituto 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de Socorros a Náufragos (ISN);</a:t>
            </a:r>
          </a:p>
          <a:p>
            <a:pPr algn="just" eaLnBrk="1" hangingPunct="1">
              <a:lnSpc>
                <a:spcPct val="120000"/>
              </a:lnSpc>
              <a:spcAft>
                <a:spcPct val="15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Direção-Geral de Recursos Naturais, Segurança e Serviços Marítimos (DGRM</a:t>
            </a:r>
            <a:r>
              <a:rPr lang="pt-PT" altLang="pt-PT" sz="16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algn="just" eaLnBrk="1" hangingPunct="1">
              <a:lnSpc>
                <a:spcPct val="120000"/>
              </a:lnSpc>
              <a:spcAft>
                <a:spcPct val="15000"/>
              </a:spcAft>
              <a:buFont typeface="Wingdings" pitchFamily="2" charset="2"/>
              <a:buChar char="§"/>
            </a:pPr>
            <a:r>
              <a:rPr lang="pt-PT" altLang="pt-PT" sz="1600" dirty="0" smtClean="0">
                <a:solidFill>
                  <a:schemeClr val="bg1"/>
                </a:solidFill>
                <a:latin typeface="Calibri" pitchFamily="34" charset="0"/>
              </a:rPr>
              <a:t>Associação 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Nacional de Municípios Portugueses (ANMP);</a:t>
            </a:r>
          </a:p>
          <a:p>
            <a:pPr algn="just" eaLnBrk="1" hangingPunct="1">
              <a:lnSpc>
                <a:spcPct val="120000"/>
              </a:lnSpc>
              <a:spcAft>
                <a:spcPct val="15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Região Autónoma dos </a:t>
            </a:r>
            <a:r>
              <a:rPr lang="pt-PT" altLang="pt-PT" sz="1600" dirty="0" smtClean="0">
                <a:solidFill>
                  <a:schemeClr val="bg1"/>
                </a:solidFill>
                <a:latin typeface="Calibri" pitchFamily="34" charset="0"/>
              </a:rPr>
              <a:t>Açores (RAA);</a:t>
            </a:r>
            <a:endParaRPr lang="pt-PT" altLang="pt-PT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120000"/>
              </a:lnSpc>
              <a:spcAft>
                <a:spcPct val="15000"/>
              </a:spcAft>
              <a:buFont typeface="Wingdings" pitchFamily="2" charset="2"/>
              <a:buChar char="§"/>
            </a:pPr>
            <a:r>
              <a:rPr lang="pt-PT" altLang="pt-PT" sz="1600" dirty="0" smtClean="0">
                <a:solidFill>
                  <a:schemeClr val="bg1"/>
                </a:solidFill>
                <a:latin typeface="Calibri" pitchFamily="34" charset="0"/>
              </a:rPr>
              <a:t>Região 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Autónoma da </a:t>
            </a:r>
            <a:r>
              <a:rPr lang="pt-PT" altLang="pt-PT" sz="1600" dirty="0" smtClean="0">
                <a:solidFill>
                  <a:schemeClr val="bg1"/>
                </a:solidFill>
                <a:latin typeface="Calibri" pitchFamily="34" charset="0"/>
              </a:rPr>
              <a:t>Madeira (RAM).</a:t>
            </a:r>
            <a:endParaRPr lang="pt-PT" altLang="pt-PT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" name="Picture 2" descr="Logo APA c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08"/>
            <a:ext cx="1171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564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114018" y="6172200"/>
            <a:ext cx="23596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5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sp>
        <p:nvSpPr>
          <p:cNvPr id="13" name="5 CuadroTexto"/>
          <p:cNvSpPr txBox="1"/>
          <p:nvPr/>
        </p:nvSpPr>
        <p:spPr>
          <a:xfrm>
            <a:off x="514365" y="332656"/>
            <a:ext cx="819308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900" b="1" spc="-150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IDENTIFICAÇÃO DAS ÁGUAS BALNEARES E MEDIDAS DE GESTÃO</a:t>
            </a:r>
            <a:endParaRPr lang="pt-PT" sz="2900" b="1" spc="-150" dirty="0">
              <a:solidFill>
                <a:srgbClr val="17445F"/>
              </a:solidFill>
              <a:latin typeface="HamburgerHeaven" pitchFamily="2" charset="0"/>
              <a:cs typeface="+mn-cs"/>
            </a:endParaRPr>
          </a:p>
        </p:txBody>
      </p:sp>
      <p:sp>
        <p:nvSpPr>
          <p:cNvPr id="14" name="7 CuadroTexto"/>
          <p:cNvSpPr txBox="1"/>
          <p:nvPr/>
        </p:nvSpPr>
        <p:spPr>
          <a:xfrm>
            <a:off x="515581" y="765175"/>
            <a:ext cx="8191871" cy="9633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Aft>
                <a:spcPts val="1800"/>
              </a:spcAft>
              <a:buFont typeface="Wingdings" pitchFamily="2" charset="2"/>
              <a:buChar char="q"/>
            </a:pP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Identificação anual 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das águas balneares e definição da </a:t>
            </a: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duração da época balnear</a:t>
            </a:r>
          </a:p>
          <a:p>
            <a:pPr eaLnBrk="1" hangingPunct="1">
              <a:lnSpc>
                <a:spcPct val="130000"/>
              </a:lnSpc>
              <a:spcAft>
                <a:spcPct val="60000"/>
              </a:spcAft>
              <a:buFont typeface="Wingdings" pitchFamily="2" charset="2"/>
              <a:buChar char="q"/>
            </a:pP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Medidas de gestão 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das águas balneares</a:t>
            </a:r>
          </a:p>
        </p:txBody>
      </p:sp>
      <p:sp>
        <p:nvSpPr>
          <p:cNvPr id="19" name="7 CuadroTexto"/>
          <p:cNvSpPr txBox="1">
            <a:spLocks noChangeArrowheads="1"/>
          </p:cNvSpPr>
          <p:nvPr/>
        </p:nvSpPr>
        <p:spPr bwMode="auto">
          <a:xfrm>
            <a:off x="684213" y="1782262"/>
            <a:ext cx="7920235" cy="383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1746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31825" indent="-206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411288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19275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272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844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416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988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560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Estabelecimento e manutenção do perfil das águas balneares</a:t>
            </a:r>
          </a:p>
          <a:p>
            <a:pPr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Estabelecimento de um calendário de amostragem e monitorização das águas balneares</a:t>
            </a:r>
          </a:p>
          <a:p>
            <a:pPr lvl="1"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Periodicidade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“Semanal”</a:t>
            </a: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“Quinzenal”</a:t>
            </a: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, de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“3 em 3 Semanas”</a:t>
            </a: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 ou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“Mensal”</a:t>
            </a:r>
          </a:p>
          <a:p>
            <a:pPr lvl="1"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Tem início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até 15 dias antes da época balnear</a:t>
            </a:r>
          </a:p>
          <a:p>
            <a:pPr lvl="1"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Mínimo de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 4 amostras </a:t>
            </a: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por época balnear* </a:t>
            </a:r>
            <a:r>
              <a:rPr lang="pt-PT" altLang="pt-PT" sz="1200" dirty="0">
                <a:solidFill>
                  <a:schemeClr val="bg1"/>
                </a:solidFill>
                <a:latin typeface="Calibri" pitchFamily="34" charset="0"/>
              </a:rPr>
              <a:t>(incluindo a amostra </a:t>
            </a:r>
            <a:r>
              <a:rPr lang="pt-PT" altLang="pt-PT" sz="1200" dirty="0" smtClean="0">
                <a:solidFill>
                  <a:schemeClr val="bg1"/>
                </a:solidFill>
                <a:latin typeface="Calibri" pitchFamily="34" charset="0"/>
              </a:rPr>
              <a:t>da “pré-época </a:t>
            </a:r>
            <a:r>
              <a:rPr lang="pt-PT" altLang="pt-PT" sz="1200" dirty="0">
                <a:solidFill>
                  <a:schemeClr val="bg1"/>
                </a:solidFill>
                <a:latin typeface="Calibri" pitchFamily="34" charset="0"/>
              </a:rPr>
              <a:t>balnear”)</a:t>
            </a:r>
          </a:p>
          <a:p>
            <a:pPr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Avaliação da qualidade e classificação das águas balneares</a:t>
            </a:r>
          </a:p>
          <a:p>
            <a:pPr lvl="1"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Classificação da água balnear: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PT" altLang="pt-PT" sz="1400" i="1" dirty="0">
                <a:solidFill>
                  <a:srgbClr val="66FFFF"/>
                </a:solidFill>
                <a:latin typeface="Calibri" pitchFamily="34" charset="0"/>
              </a:rPr>
              <a:t>“Excelente”</a:t>
            </a: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,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PT" altLang="pt-PT" sz="1400" i="1" dirty="0">
                <a:solidFill>
                  <a:srgbClr val="99FF33"/>
                </a:solidFill>
                <a:latin typeface="Calibri" pitchFamily="34" charset="0"/>
              </a:rPr>
              <a:t>“Boa”</a:t>
            </a: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,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PT" altLang="pt-PT" sz="1400" i="1" dirty="0">
                <a:solidFill>
                  <a:srgbClr val="FFFF00"/>
                </a:solidFill>
                <a:latin typeface="Calibri" pitchFamily="34" charset="0"/>
              </a:rPr>
              <a:t>“Aceitável”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ou </a:t>
            </a:r>
            <a:r>
              <a:rPr lang="pt-PT" altLang="pt-PT" sz="1400" i="1" dirty="0">
                <a:solidFill>
                  <a:srgbClr val="FF9900"/>
                </a:solidFill>
                <a:latin typeface="Calibri" pitchFamily="34" charset="0"/>
              </a:rPr>
              <a:t>“Má”</a:t>
            </a:r>
          </a:p>
          <a:p>
            <a:pPr lvl="1"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Tem por base o conjunto de dados da água balnear recolhidos durante a época balnear </a:t>
            </a:r>
            <a:r>
              <a:rPr lang="pt-PT" altLang="pt-PT" sz="1400" dirty="0" smtClean="0">
                <a:solidFill>
                  <a:schemeClr val="bg1"/>
                </a:solidFill>
                <a:latin typeface="Calibri" pitchFamily="34" charset="0"/>
              </a:rPr>
              <a:t>desse ano e </a:t>
            </a: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as 3 épocas balneares anteriores (ou seja,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tem por base 4 épocas balneares</a:t>
            </a: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)*</a:t>
            </a:r>
          </a:p>
          <a:p>
            <a:pPr lvl="1"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Todas as águas balneares devem ser classificadas,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pelo menos, como “Aceitável” até ao final da época balnear de 2015</a:t>
            </a:r>
          </a:p>
        </p:txBody>
      </p:sp>
      <p:sp>
        <p:nvSpPr>
          <p:cNvPr id="20" name="7 CuadroTexto"/>
          <p:cNvSpPr txBox="1">
            <a:spLocks noChangeArrowheads="1"/>
          </p:cNvSpPr>
          <p:nvPr/>
        </p:nvSpPr>
        <p:spPr bwMode="auto">
          <a:xfrm>
            <a:off x="7164388" y="5661025"/>
            <a:ext cx="16557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200" dirty="0">
                <a:solidFill>
                  <a:schemeClr val="bg1"/>
                </a:solidFill>
                <a:latin typeface="Calibri" pitchFamily="34" charset="0"/>
              </a:rPr>
              <a:t>* Existem exceções</a:t>
            </a:r>
          </a:p>
        </p:txBody>
      </p:sp>
      <p:pic>
        <p:nvPicPr>
          <p:cNvPr id="10" name="Picture 2" descr="Logo APA c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08"/>
            <a:ext cx="1171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392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114018" y="6172200"/>
            <a:ext cx="23596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6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sp>
        <p:nvSpPr>
          <p:cNvPr id="13" name="5 CuadroTexto"/>
          <p:cNvSpPr txBox="1"/>
          <p:nvPr/>
        </p:nvSpPr>
        <p:spPr>
          <a:xfrm>
            <a:off x="514365" y="332656"/>
            <a:ext cx="819308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900" b="1" spc="-150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MEDIDAS DE GESTÃO (</a:t>
            </a:r>
            <a:r>
              <a:rPr lang="pt-PT" sz="2900" b="1" spc="-150" dirty="0" err="1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cont</a:t>
            </a:r>
            <a:r>
              <a:rPr lang="pt-PT" sz="2900" b="1" spc="-150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.)</a:t>
            </a:r>
            <a:endParaRPr lang="pt-PT" sz="2900" b="1" spc="-150" dirty="0">
              <a:solidFill>
                <a:srgbClr val="17445F"/>
              </a:solidFill>
              <a:latin typeface="HamburgerHeaven" pitchFamily="2" charset="0"/>
              <a:cs typeface="+mn-cs"/>
            </a:endParaRPr>
          </a:p>
        </p:txBody>
      </p:sp>
      <p:sp>
        <p:nvSpPr>
          <p:cNvPr id="10" name="7 CuadroTexto"/>
          <p:cNvSpPr txBox="1">
            <a:spLocks noChangeArrowheads="1"/>
          </p:cNvSpPr>
          <p:nvPr/>
        </p:nvSpPr>
        <p:spPr bwMode="auto">
          <a:xfrm>
            <a:off x="684213" y="756456"/>
            <a:ext cx="7920235" cy="166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3538" indent="-1746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96938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411288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19275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272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844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416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988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560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Avaliação das causas de poluição que possam afetar as águas balneares e prejudicar a saúde dos banhistas;</a:t>
            </a:r>
          </a:p>
          <a:p>
            <a:pPr algn="just" eaLnBrk="1" hangingPunct="1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Desenvolvimento de ações para prevenir a exposição dos banhistas à poluição; </a:t>
            </a:r>
          </a:p>
          <a:p>
            <a:pPr algn="just" eaLnBrk="1" hangingPunct="1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Desenvolvimento de ações para reduzir o risco de poluição;</a:t>
            </a:r>
          </a:p>
          <a:p>
            <a:pPr algn="just" eaLnBrk="1" hangingPunct="1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Fornecimento de informação ao público.</a:t>
            </a:r>
          </a:p>
        </p:txBody>
      </p:sp>
      <p:sp>
        <p:nvSpPr>
          <p:cNvPr id="11" name="5 CuadroTexto"/>
          <p:cNvSpPr txBox="1"/>
          <p:nvPr/>
        </p:nvSpPr>
        <p:spPr>
          <a:xfrm>
            <a:off x="508883" y="2564904"/>
            <a:ext cx="819308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900" b="1" spc="-150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MEDIDAS </a:t>
            </a:r>
            <a:r>
              <a:rPr lang="pt-PT" sz="2900" b="1" spc="-150" dirty="0">
                <a:solidFill>
                  <a:srgbClr val="17445F"/>
                </a:solidFill>
                <a:latin typeface="HamburgerHeaven" pitchFamily="2" charset="0"/>
                <a:cs typeface="+mn-cs"/>
              </a:rPr>
              <a:t>DE GESTÃO </a:t>
            </a:r>
            <a:r>
              <a:rPr lang="pt-PT" sz="2900" b="1" spc="-150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EM CIRCUNSTÂNCIAS EXCECIONAIS</a:t>
            </a:r>
            <a:endParaRPr lang="pt-PT" sz="2900" b="1" spc="-150" dirty="0">
              <a:solidFill>
                <a:srgbClr val="17445F"/>
              </a:solidFill>
              <a:latin typeface="HamburgerHeaven" pitchFamily="2" charset="0"/>
              <a:cs typeface="+mn-cs"/>
            </a:endParaRPr>
          </a:p>
        </p:txBody>
      </p:sp>
      <p:sp>
        <p:nvSpPr>
          <p:cNvPr id="15" name="7 CuadroTexto"/>
          <p:cNvSpPr txBox="1"/>
          <p:nvPr/>
        </p:nvSpPr>
        <p:spPr>
          <a:xfrm>
            <a:off x="612775" y="2921834"/>
            <a:ext cx="8351838" cy="4095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60000"/>
              </a:spcAft>
              <a:buFont typeface="Wingdings" pitchFamily="2" charset="2"/>
              <a:buChar char="q"/>
            </a:pP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Desaconselhamento ou interdição temporária da prática balnear</a:t>
            </a:r>
            <a:endParaRPr lang="es-ES" altLang="pt-PT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6" name="Picture 13" descr="baignade_desaconselh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13" y="3531434"/>
            <a:ext cx="3136623" cy="9094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4" descr="baignade_proibi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13" y="4896684"/>
            <a:ext cx="3136623" cy="9094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7 CuadroTexto"/>
          <p:cNvSpPr txBox="1">
            <a:spLocks noChangeArrowheads="1"/>
          </p:cNvSpPr>
          <p:nvPr/>
        </p:nvSpPr>
        <p:spPr bwMode="auto">
          <a:xfrm>
            <a:off x="5276155" y="3447296"/>
            <a:ext cx="34194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142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0330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411288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19275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272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844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416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988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560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300" dirty="0">
                <a:solidFill>
                  <a:schemeClr val="bg1"/>
                </a:solidFill>
                <a:latin typeface="Calibri" pitchFamily="34" charset="0"/>
              </a:rPr>
              <a:t>Compete à APA o desaconselhamento temporário da prática balnear devido à ocorrência ou previsão de episódios de contaminação</a:t>
            </a: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4483993" y="3492688"/>
            <a:ext cx="579437" cy="1007417"/>
          </a:xfrm>
          <a:prstGeom prst="leftArrowCallout">
            <a:avLst>
              <a:gd name="adj1" fmla="val 48219"/>
              <a:gd name="adj2" fmla="val 48219"/>
              <a:gd name="adj3" fmla="val 16667"/>
              <a:gd name="adj4" fmla="val 66667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3" name="7 CuadroTexto"/>
          <p:cNvSpPr txBox="1">
            <a:spLocks noChangeArrowheads="1"/>
          </p:cNvSpPr>
          <p:nvPr/>
        </p:nvSpPr>
        <p:spPr bwMode="auto">
          <a:xfrm>
            <a:off x="5276155" y="4764921"/>
            <a:ext cx="34194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142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0330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411288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19275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272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844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416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988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560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300" dirty="0">
                <a:solidFill>
                  <a:schemeClr val="bg1"/>
                </a:solidFill>
                <a:latin typeface="Calibri" pitchFamily="34" charset="0"/>
              </a:rPr>
              <a:t>Compete ao delegado de saúde regional a interdição da prática balnear, no âmbito da competência própria e por razões de saúde pública.</a:t>
            </a:r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auto">
          <a:xfrm>
            <a:off x="4499992" y="4869855"/>
            <a:ext cx="579437" cy="1007417"/>
          </a:xfrm>
          <a:prstGeom prst="leftArrowCallout">
            <a:avLst>
              <a:gd name="adj1" fmla="val 48219"/>
              <a:gd name="adj2" fmla="val 48219"/>
              <a:gd name="adj3" fmla="val 16667"/>
              <a:gd name="adj4" fmla="val 66667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pic>
        <p:nvPicPr>
          <p:cNvPr id="20" name="Picture 2" descr="Logo APA c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08"/>
            <a:ext cx="1171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32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114018" y="6172200"/>
            <a:ext cx="23596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7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sp>
        <p:nvSpPr>
          <p:cNvPr id="13" name="5 CuadroTexto"/>
          <p:cNvSpPr txBox="1"/>
          <p:nvPr/>
        </p:nvSpPr>
        <p:spPr>
          <a:xfrm>
            <a:off x="514365" y="332656"/>
            <a:ext cx="819308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900" b="1" spc="-150" dirty="0" smtClean="0">
                <a:solidFill>
                  <a:srgbClr val="17445F"/>
                </a:solidFill>
                <a:latin typeface="HamburgerHeaven" pitchFamily="2" charset="0"/>
                <a:cs typeface="+mn-cs"/>
              </a:rPr>
              <a:t>PARTICIPAÇÃO DO PÚBLICO E INFORMAÇÃO AO PÚBLICO</a:t>
            </a:r>
            <a:endParaRPr lang="pt-PT" sz="2900" b="1" spc="-150" dirty="0">
              <a:solidFill>
                <a:srgbClr val="17445F"/>
              </a:solidFill>
              <a:latin typeface="HamburgerHeaven" pitchFamily="2" charset="0"/>
              <a:cs typeface="+mn-cs"/>
            </a:endParaRPr>
          </a:p>
        </p:txBody>
      </p:sp>
      <p:sp>
        <p:nvSpPr>
          <p:cNvPr id="10" name="7 CuadroTexto"/>
          <p:cNvSpPr txBox="1"/>
          <p:nvPr/>
        </p:nvSpPr>
        <p:spPr>
          <a:xfrm>
            <a:off x="512038" y="770600"/>
            <a:ext cx="8351838" cy="4095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60000"/>
              </a:spcAft>
              <a:buFont typeface="Wingdings" pitchFamily="2" charset="2"/>
              <a:buChar char="q"/>
            </a:pPr>
            <a:r>
              <a:rPr lang="pt-PT" altLang="pt-PT" sz="1600" b="1">
                <a:solidFill>
                  <a:schemeClr val="bg1"/>
                </a:solidFill>
                <a:latin typeface="Calibri" pitchFamily="34" charset="0"/>
              </a:rPr>
              <a:t>Participação do Público</a:t>
            </a:r>
            <a:endParaRPr lang="es-ES" altLang="pt-PT" sz="1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7 CuadroTexto"/>
          <p:cNvSpPr txBox="1">
            <a:spLocks noChangeArrowheads="1"/>
          </p:cNvSpPr>
          <p:nvPr/>
        </p:nvSpPr>
        <p:spPr bwMode="auto">
          <a:xfrm>
            <a:off x="602759" y="1141430"/>
            <a:ext cx="374332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1746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0330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411288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19275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272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844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416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988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560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Identificação, revisão e atualização das listas de águas balneares</a:t>
            </a:r>
          </a:p>
          <a:p>
            <a:pPr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Sugestões, comentários ou queixas</a:t>
            </a:r>
          </a:p>
        </p:txBody>
      </p:sp>
      <p:sp>
        <p:nvSpPr>
          <p:cNvPr id="15" name="7 CuadroTexto"/>
          <p:cNvSpPr txBox="1">
            <a:spLocks noChangeArrowheads="1"/>
          </p:cNvSpPr>
          <p:nvPr/>
        </p:nvSpPr>
        <p:spPr bwMode="auto">
          <a:xfrm>
            <a:off x="4885834" y="822174"/>
            <a:ext cx="4284662" cy="175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1746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44500" indent="47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411288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19275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272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844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416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988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560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Acesso à informação através do </a:t>
            </a:r>
            <a:r>
              <a:rPr lang="pt-PT" altLang="pt-PT" sz="1400" i="1" dirty="0">
                <a:solidFill>
                  <a:schemeClr val="bg1"/>
                </a:solidFill>
                <a:latin typeface="Calibri" pitchFamily="34" charset="0"/>
              </a:rPr>
              <a:t>site</a:t>
            </a: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 da APA</a:t>
            </a:r>
          </a:p>
          <a:p>
            <a:pPr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E-mails de contacto da APA</a:t>
            </a:r>
          </a:p>
          <a:p>
            <a:pPr lvl="1"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geral@apambiente.pt</a:t>
            </a:r>
          </a:p>
          <a:p>
            <a:pPr lvl="1" algn="just" eaLnBrk="1" hangingPunct="1">
              <a:lnSpc>
                <a:spcPct val="130000"/>
              </a:lnSpc>
              <a:spcAft>
                <a:spcPct val="30000"/>
              </a:spcAft>
            </a:pPr>
            <a:r>
              <a:rPr lang="pt-PT" altLang="pt-PT" sz="1400" dirty="0">
                <a:solidFill>
                  <a:schemeClr val="bg1"/>
                </a:solidFill>
                <a:latin typeface="Calibri" pitchFamily="34" charset="0"/>
              </a:rPr>
              <a:t>E-mails das ARH (ex. arht.geral@apambiente.pt)</a:t>
            </a:r>
          </a:p>
          <a:p>
            <a:pPr lvl="1" algn="just"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None/>
            </a:pPr>
            <a:r>
              <a:rPr lang="pt-PT" altLang="pt-PT" sz="1400" dirty="0" smtClean="0">
                <a:solidFill>
                  <a:schemeClr val="bg1"/>
                </a:solidFill>
                <a:latin typeface="Calibri" pitchFamily="34" charset="0"/>
              </a:rPr>
              <a:t>snirh@apambiente.pt</a:t>
            </a: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417521" y="1206706"/>
            <a:ext cx="433388" cy="1014616"/>
          </a:xfrm>
          <a:prstGeom prst="rightArrowCallout">
            <a:avLst>
              <a:gd name="adj1" fmla="val 78846"/>
              <a:gd name="adj2" fmla="val 78846"/>
              <a:gd name="adj3" fmla="val 16667"/>
              <a:gd name="adj4" fmla="val 66667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7" name="7 CuadroTexto"/>
          <p:cNvSpPr txBox="1"/>
          <p:nvPr/>
        </p:nvSpPr>
        <p:spPr>
          <a:xfrm>
            <a:off x="516305" y="2708920"/>
            <a:ext cx="8351837" cy="4095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63538" indent="-3635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28675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366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465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60000"/>
              </a:spcAft>
              <a:buFont typeface="Wingdings" pitchFamily="2" charset="2"/>
              <a:buChar char="q"/>
            </a:pPr>
            <a:r>
              <a:rPr lang="pt-PT" altLang="pt-PT" sz="1600" b="1" dirty="0">
                <a:solidFill>
                  <a:schemeClr val="bg1"/>
                </a:solidFill>
                <a:latin typeface="Calibri" pitchFamily="34" charset="0"/>
              </a:rPr>
              <a:t>Informação ao Público</a:t>
            </a:r>
            <a:endParaRPr lang="es-ES" altLang="pt-PT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7 CuadroTexto"/>
          <p:cNvSpPr txBox="1">
            <a:spLocks noChangeArrowheads="1"/>
          </p:cNvSpPr>
          <p:nvPr/>
        </p:nvSpPr>
        <p:spPr bwMode="auto">
          <a:xfrm>
            <a:off x="684213" y="3068960"/>
            <a:ext cx="37433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1746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0330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411288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819275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27263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844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416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988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560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PT" altLang="pt-PT" sz="1600" i="1" dirty="0">
                <a:solidFill>
                  <a:schemeClr val="bg1"/>
                </a:solidFill>
                <a:latin typeface="Calibri" pitchFamily="34" charset="0"/>
              </a:rPr>
              <a:t>Site</a:t>
            </a: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 da APA</a:t>
            </a:r>
          </a:p>
          <a:p>
            <a:pPr eaLnBrk="1" hangingPunct="1">
              <a:lnSpc>
                <a:spcPct val="13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PT" altLang="pt-PT" sz="1600" dirty="0">
                <a:solidFill>
                  <a:schemeClr val="bg1"/>
                </a:solidFill>
                <a:latin typeface="Calibri" pitchFamily="34" charset="0"/>
              </a:rPr>
              <a:t>Na proximidade da água balnear</a:t>
            </a:r>
          </a:p>
        </p:txBody>
      </p:sp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r="16119" b="4562"/>
          <a:stretch>
            <a:fillRect/>
          </a:stretch>
        </p:blipFill>
        <p:spPr bwMode="auto">
          <a:xfrm>
            <a:off x="6158443" y="3079779"/>
            <a:ext cx="2843212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69060"/>
            <a:ext cx="3097212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4" descr="baignade_desaconselhad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93" y="4246885"/>
            <a:ext cx="1577975" cy="4587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5" descr="baignade_proibid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93" y="4824735"/>
            <a:ext cx="1577975" cy="4587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2" descr="Logo APA c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9108"/>
            <a:ext cx="11715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408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"/>
          <a:stretch/>
        </p:blipFill>
        <p:spPr bwMode="auto">
          <a:xfrm>
            <a:off x="698891" y="145205"/>
            <a:ext cx="7737688" cy="560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114018" y="6172200"/>
            <a:ext cx="23596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8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2940118" y="4005064"/>
            <a:ext cx="4456096" cy="328236"/>
          </a:xfrm>
          <a:prstGeom prst="rect">
            <a:avLst/>
          </a:prstGeom>
          <a:noFill/>
          <a:ln w="38100">
            <a:solidFill>
              <a:srgbClr val="99CC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2940567" y="4493218"/>
            <a:ext cx="2871787" cy="216024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" name="Rectângulo 1"/>
          <p:cNvSpPr/>
          <p:nvPr/>
        </p:nvSpPr>
        <p:spPr>
          <a:xfrm>
            <a:off x="3819668" y="6705"/>
            <a:ext cx="4608511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solidFill>
                  <a:schemeClr val="bg1"/>
                </a:solidFill>
                <a:latin typeface="+mn-lt"/>
              </a:rPr>
              <a:t>http://www.apambiente.pt/index.php?ref=16&amp;subref=7&amp;sub2ref=922</a:t>
            </a: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941149" y="3077360"/>
            <a:ext cx="2871787" cy="21602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5609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15 CuadroTexto"/>
          <p:cNvSpPr txBox="1">
            <a:spLocks noChangeArrowheads="1"/>
          </p:cNvSpPr>
          <p:nvPr/>
        </p:nvSpPr>
        <p:spPr bwMode="auto">
          <a:xfrm>
            <a:off x="8114018" y="6172200"/>
            <a:ext cx="23596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HN" sz="1200" b="1" dirty="0" smtClean="0">
                <a:solidFill>
                  <a:schemeClr val="bg1"/>
                </a:solidFill>
                <a:latin typeface="HamburgerHeaven" pitchFamily="2" charset="0"/>
              </a:rPr>
              <a:t>9</a:t>
            </a:r>
            <a:endParaRPr lang="es-ES" sz="1200" b="1" dirty="0">
              <a:solidFill>
                <a:schemeClr val="bg1"/>
              </a:solidFill>
              <a:latin typeface="HamburgerHeaven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15757" y="6196013"/>
            <a:ext cx="25394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MONITORIZAÇÃO DE RECURSOS HÍDRICOS –</a:t>
            </a:r>
            <a:b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</a:br>
            <a:r>
              <a:rPr lang="pt-PT" sz="1200" dirty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QUALIDADE DAS ÁGUAS BALNEARES </a:t>
            </a:r>
          </a:p>
        </p:txBody>
      </p:sp>
      <p:sp>
        <p:nvSpPr>
          <p:cNvPr id="3086" name="14 CuadroTexto"/>
          <p:cNvSpPr txBox="1">
            <a:spLocks noChangeArrowheads="1"/>
          </p:cNvSpPr>
          <p:nvPr/>
        </p:nvSpPr>
        <p:spPr bwMode="auto">
          <a:xfrm>
            <a:off x="7468488" y="6172200"/>
            <a:ext cx="571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HN" sz="1200" dirty="0" smtClean="0">
                <a:solidFill>
                  <a:schemeClr val="accent1">
                    <a:lumMod val="75000"/>
                  </a:schemeClr>
                </a:solidFill>
                <a:latin typeface="HamburgerHeaven" pitchFamily="2" charset="0"/>
              </a:rPr>
              <a:t>página</a:t>
            </a:r>
            <a:endParaRPr lang="es-ES" sz="1200" dirty="0">
              <a:solidFill>
                <a:schemeClr val="accent1">
                  <a:lumMod val="75000"/>
                </a:schemeClr>
              </a:solidFill>
              <a:latin typeface="HamburgerHeaven" pitchFamily="2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35" y="5804020"/>
            <a:ext cx="953055" cy="1013358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08720"/>
            <a:ext cx="316967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78" y="1441451"/>
            <a:ext cx="5428389" cy="364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108898" y="1614180"/>
            <a:ext cx="162000" cy="22957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5" name="5 CuadroTexto"/>
          <p:cNvSpPr txBox="1"/>
          <p:nvPr/>
        </p:nvSpPr>
        <p:spPr>
          <a:xfrm>
            <a:off x="4932040" y="908720"/>
            <a:ext cx="273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PT" altLang="pt-PT" b="1" dirty="0" smtClean="0">
                <a:solidFill>
                  <a:schemeClr val="bg1"/>
                </a:solidFill>
                <a:latin typeface="+mn-lt"/>
              </a:rPr>
              <a:t>Situação de Portugal na UE</a:t>
            </a:r>
            <a:endParaRPr lang="pt-PT" altLang="pt-PT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5757680" y="1610010"/>
            <a:ext cx="162000" cy="2295750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9854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1039</Words>
  <Application>Microsoft Office PowerPoint</Application>
  <PresentationFormat>Apresentação no Ecrã (4:3)</PresentationFormat>
  <Paragraphs>191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2" baseType="lpstr"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Design</dc:creator>
  <cp:lastModifiedBy>Sofia Batista</cp:lastModifiedBy>
  <cp:revision>114</cp:revision>
  <dcterms:created xsi:type="dcterms:W3CDTF">2010-07-07T22:07:24Z</dcterms:created>
  <dcterms:modified xsi:type="dcterms:W3CDTF">2014-11-17T19:35:01Z</dcterms:modified>
</cp:coreProperties>
</file>