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69" r:id="rId3"/>
    <p:sldId id="277" r:id="rId4"/>
    <p:sldId id="278" r:id="rId5"/>
    <p:sldId id="276" r:id="rId6"/>
    <p:sldId id="275" r:id="rId7"/>
    <p:sldId id="274" r:id="rId8"/>
    <p:sldId id="289" r:id="rId9"/>
    <p:sldId id="279" r:id="rId10"/>
    <p:sldId id="280" r:id="rId11"/>
    <p:sldId id="281" r:id="rId12"/>
    <p:sldId id="282" r:id="rId13"/>
    <p:sldId id="283" r:id="rId14"/>
    <p:sldId id="305" r:id="rId15"/>
    <p:sldId id="284" r:id="rId16"/>
    <p:sldId id="285" r:id="rId17"/>
    <p:sldId id="290" r:id="rId18"/>
    <p:sldId id="286" r:id="rId19"/>
    <p:sldId id="287" r:id="rId20"/>
    <p:sldId id="294" r:id="rId21"/>
    <p:sldId id="293" r:id="rId22"/>
    <p:sldId id="292" r:id="rId23"/>
    <p:sldId id="291" r:id="rId24"/>
    <p:sldId id="300" r:id="rId25"/>
    <p:sldId id="288" r:id="rId26"/>
    <p:sldId id="299" r:id="rId27"/>
    <p:sldId id="298" r:id="rId28"/>
    <p:sldId id="297" r:id="rId29"/>
    <p:sldId id="296" r:id="rId30"/>
    <p:sldId id="303" r:id="rId31"/>
    <p:sldId id="295" r:id="rId32"/>
    <p:sldId id="302" r:id="rId33"/>
    <p:sldId id="301" r:id="rId34"/>
    <p:sldId id="304" r:id="rId35"/>
    <p:sldId id="267" r:id="rId36"/>
  </p:sldIdLst>
  <p:sldSz cx="9144000" cy="6858000" type="screen4x3"/>
  <p:notesSz cx="6858000" cy="97345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7445F"/>
    <a:srgbClr val="89C8EF"/>
    <a:srgbClr val="9CB9DC"/>
    <a:srgbClr val="E0E9F4"/>
    <a:srgbClr val="993300"/>
    <a:srgbClr val="F3CE31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94660"/>
  </p:normalViewPr>
  <p:slideViewPr>
    <p:cSldViewPr>
      <p:cViewPr varScale="1">
        <p:scale>
          <a:sx n="70" d="100"/>
          <a:sy n="7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306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3C245-F698-4E51-9E59-8E9B6A7E7878}" type="datetimeFigureOut">
              <a:rPr lang="pt-PT" smtClean="0"/>
              <a:pPr/>
              <a:t>03-11-2014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ECE7-DF8E-40DB-8185-71812D51A5E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93966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36512" y="-27384"/>
            <a:ext cx="9577064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5303-8872-4DB6-8279-49648093BF17}" type="datetimeFigureOut">
              <a:rPr lang="es-ES"/>
              <a:pPr>
                <a:defRPr/>
              </a:pPr>
              <a:t>03/11/2014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140E-76CA-40FA-A2F9-DD015A9520D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8" name="12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9738" y="6161088"/>
            <a:ext cx="361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89389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68CB5-8C87-4F7D-8228-B28189797EDB}" type="datetimeFigureOut">
              <a:rPr lang="es-ES"/>
              <a:pPr>
                <a:defRPr/>
              </a:pPr>
              <a:t>03/11/2014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C5AB0-BA59-449B-8F77-5C832BD726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057831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95523-DF87-41E7-9593-191AFD9F082F}" type="datetimeFigureOut">
              <a:rPr lang="es-ES"/>
              <a:pPr>
                <a:defRPr/>
              </a:pPr>
              <a:t>03/11/2014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1DC1-01CC-4896-A6AB-6DE46252608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1107557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E214-1562-45DC-96CB-139017A2E370}" type="datetimeFigureOut">
              <a:rPr lang="es-ES"/>
              <a:pPr>
                <a:defRPr/>
              </a:pPr>
              <a:t>03/11/2014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6F37-1A9D-40FD-B6B7-19F1D361E81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961289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1ADA-A6C3-4C86-86BA-F1DFBC4DF0AE}" type="datetimeFigureOut">
              <a:rPr lang="es-ES"/>
              <a:pPr>
                <a:defRPr/>
              </a:pPr>
              <a:t>03/11/2014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183BC-F255-4971-9BE8-785DC419078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767406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871E4-B730-4B9B-9A55-9D5A7BBE2F21}" type="datetimeFigureOut">
              <a:rPr lang="es-ES"/>
              <a:pPr>
                <a:defRPr/>
              </a:pPr>
              <a:t>03/11/2014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54D8-7060-4B66-9C05-2AFB979523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728915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D320-06DC-4B23-8FE5-878A53E22A0A}" type="datetimeFigureOut">
              <a:rPr lang="es-ES"/>
              <a:pPr>
                <a:defRPr/>
              </a:pPr>
              <a:t>03/11/2014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4CAA5-3D47-451A-9D92-C68619122C8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7060800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E8B5-2E54-4E73-BA7E-A9B1CC41A472}" type="datetimeFigureOut">
              <a:rPr lang="es-ES"/>
              <a:pPr>
                <a:defRPr/>
              </a:pPr>
              <a:t>03/11/2014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9AA6-3013-4E04-B5C6-EA00A8B48C4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898701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E2B1-852E-493A-B118-65A37C02581B}" type="datetimeFigureOut">
              <a:rPr lang="es-ES"/>
              <a:pPr>
                <a:defRPr/>
              </a:pPr>
              <a:t>03/11/2014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1658-00BE-4D32-BEA6-7F40D711EDF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5021904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72585-A149-4B97-908C-C06AFA0E6B56}" type="datetimeFigureOut">
              <a:rPr lang="es-ES"/>
              <a:pPr>
                <a:defRPr/>
              </a:pPr>
              <a:t>03/11/2014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F35A7-23C3-4B9A-B0D8-E721F7ED78F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7093436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0EC5-A7C0-4B65-AF8B-7F647993B8EF}" type="datetimeFigureOut">
              <a:rPr lang="es-ES"/>
              <a:pPr>
                <a:defRPr/>
              </a:pPr>
              <a:t>03/11/2014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8681-EBAD-4D42-9D07-711A2D622E2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6632726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09BEAD-5A7A-4165-B1F9-1C854F39E836}" type="datetimeFigureOut">
              <a:rPr lang="es-ES"/>
              <a:pPr>
                <a:defRPr/>
              </a:pPr>
              <a:t>03/11/2014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F5E69E-B272-4170-BA1B-4B4ADBBE5D9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123728" y="6093296"/>
            <a:ext cx="538968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17445F"/>
                </a:solidFill>
                <a:latin typeface="HamburgerHeaven" pitchFamily="2" charset="0"/>
                <a:cs typeface="+mn-cs"/>
              </a:rPr>
              <a:t>PAINEL  II -</a:t>
            </a:r>
            <a:r>
              <a:rPr lang="en-US" dirty="0" smtClean="0">
                <a:solidFill>
                  <a:srgbClr val="17445F"/>
                </a:solidFill>
                <a:latin typeface="HamburgerHeaven" pitchFamily="2" charset="0"/>
                <a:cs typeface="+mn-cs"/>
              </a:rPr>
              <a:t> ARMANDO SILVA </a:t>
            </a:r>
            <a:r>
              <a:rPr lang="en-US" dirty="0" smtClean="0">
                <a:solidFill>
                  <a:srgbClr val="17445F"/>
                </a:solidFill>
                <a:latin typeface="HamburgerHeaven" pitchFamily="2" charset="0"/>
                <a:cs typeface="+mn-cs"/>
              </a:rPr>
              <a:t>AFONSO &amp; CARLA PIMENTEL-RODRIGUES</a:t>
            </a:r>
            <a:endParaRPr lang="es-ES" dirty="0">
              <a:solidFill>
                <a:srgbClr val="17445F"/>
              </a:solidFill>
              <a:latin typeface="HamburgerHeaven" pitchFamily="2" charset="0"/>
              <a:cs typeface="+mn-cs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0" y="5229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17445F"/>
                </a:solidFill>
                <a:latin typeface="HamburgerHeaven" pitchFamily="2" charset="0"/>
              </a:rPr>
              <a:t>EFICIÊNCIA HÍDRICA DE PRODUTOS</a:t>
            </a:r>
            <a:endParaRPr lang="es-ES" sz="2800" dirty="0">
              <a:solidFill>
                <a:srgbClr val="17445F"/>
              </a:solidFill>
              <a:latin typeface="HamburgerHeaven" pitchFamily="2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043480"/>
            <a:ext cx="1135631" cy="4597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64" y="2996952"/>
            <a:ext cx="8244408" cy="2113097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818" y="277627"/>
            <a:ext cx="2528900" cy="2520280"/>
          </a:xfrm>
          <a:prstGeom prst="rect">
            <a:avLst/>
          </a:prstGeom>
        </p:spPr>
      </p:pic>
      <p:pic>
        <p:nvPicPr>
          <p:cNvPr id="10" name="irc_mi" descr="http://www.parkour.pt/site/portfolio/escolas/_escola_do_cadaval/brasao.png"/>
          <p:cNvPicPr/>
          <p:nvPr/>
        </p:nvPicPr>
        <p:blipFill>
          <a:blip r:embed="rId6" cstate="screen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043480"/>
            <a:ext cx="438150" cy="459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86767" y="6172200"/>
            <a:ext cx="29046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10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7544" y="47667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As alterações climáticas irão certamente agravar as situações de escassez de água em muitos países, em resultado da previsível redução da precipitação, da alteração do seu regime e do aumento dos períodos de seca. </a:t>
            </a:r>
          </a:p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Portugal, por exemplo, aparece nas zonas de maior risco!…</a:t>
            </a:r>
            <a:endParaRPr lang="pt-PT" sz="2400" dirty="0">
              <a:latin typeface="HamburgerHeaven" pitchFamily="2" charset="0"/>
            </a:endParaRPr>
          </a:p>
        </p:txBody>
      </p:sp>
      <p:pic>
        <p:nvPicPr>
          <p:cNvPr id="8" name="Picture 4" descr="a4aba79626"/>
          <p:cNvPicPr>
            <a:picLocks noChangeAspect="1" noChangeArrowheads="1"/>
          </p:cNvPicPr>
          <p:nvPr/>
        </p:nvPicPr>
        <p:blipFill>
          <a:blip r:embed="rId3" cstate="print"/>
          <a:srcRect t="12245"/>
          <a:stretch>
            <a:fillRect/>
          </a:stretch>
        </p:blipFill>
        <p:spPr>
          <a:xfrm>
            <a:off x="3419872" y="2636912"/>
            <a:ext cx="5112568" cy="3342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96385" y="6172200"/>
            <a:ext cx="27122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11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0648"/>
            <a:ext cx="2520280" cy="21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upo 6"/>
          <p:cNvGrpSpPr/>
          <p:nvPr/>
        </p:nvGrpSpPr>
        <p:grpSpPr>
          <a:xfrm>
            <a:off x="827584" y="2564904"/>
            <a:ext cx="7704856" cy="3528392"/>
            <a:chOff x="467544" y="2708920"/>
            <a:chExt cx="8028893" cy="3722930"/>
          </a:xfrm>
        </p:grpSpPr>
        <p:grpSp>
          <p:nvGrpSpPr>
            <p:cNvPr id="8" name="Grupo 7"/>
            <p:cNvGrpSpPr/>
            <p:nvPr/>
          </p:nvGrpSpPr>
          <p:grpSpPr>
            <a:xfrm>
              <a:off x="467544" y="2708920"/>
              <a:ext cx="8028893" cy="3722930"/>
              <a:chOff x="431540" y="1700808"/>
              <a:chExt cx="8028893" cy="3722930"/>
            </a:xfrm>
          </p:grpSpPr>
          <p:pic>
            <p:nvPicPr>
              <p:cNvPr id="11" name="Picture 2" descr="C:\Users\Silva Afonso\Desktop\sem nome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1540" y="1700808"/>
                <a:ext cx="8028893" cy="3211557"/>
              </a:xfrm>
              <a:prstGeom prst="rect">
                <a:avLst/>
              </a:prstGeom>
              <a:noFill/>
            </p:spPr>
          </p:pic>
          <p:cxnSp>
            <p:nvCxnSpPr>
              <p:cNvPr id="13" name="Conexão recta unidireccional 12"/>
              <p:cNvCxnSpPr/>
              <p:nvPr/>
            </p:nvCxnSpPr>
            <p:spPr>
              <a:xfrm flipH="1">
                <a:off x="4175956" y="5013176"/>
                <a:ext cx="648072" cy="0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aixaDeTexto 13"/>
              <p:cNvSpPr txBox="1"/>
              <p:nvPr/>
            </p:nvSpPr>
            <p:spPr>
              <a:xfrm>
                <a:off x="3815916" y="5085184"/>
                <a:ext cx="1584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PORTUGAL</a:t>
                </a:r>
                <a:endParaRPr lang="pt-PT" sz="16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9" name="Conexão recta 8"/>
            <p:cNvCxnSpPr/>
            <p:nvPr/>
          </p:nvCxnSpPr>
          <p:spPr>
            <a:xfrm>
              <a:off x="4860032" y="5877272"/>
              <a:ext cx="0" cy="216024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xão recta 9"/>
            <p:cNvCxnSpPr/>
            <p:nvPr/>
          </p:nvCxnSpPr>
          <p:spPr>
            <a:xfrm>
              <a:off x="4211960" y="5877272"/>
              <a:ext cx="0" cy="216024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88370" y="6172200"/>
            <a:ext cx="28725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12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pic>
        <p:nvPicPr>
          <p:cNvPr id="6" name="Picture 2" descr="C:\Users\Silva Afonso\Desktop\imagesCAIBK1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4664"/>
            <a:ext cx="5616624" cy="5616624"/>
          </a:xfrm>
          <a:prstGeom prst="rect">
            <a:avLst/>
          </a:prstGeom>
          <a:noFill/>
        </p:spPr>
      </p:pic>
      <p:sp>
        <p:nvSpPr>
          <p:cNvPr id="8" name="Arco 7"/>
          <p:cNvSpPr/>
          <p:nvPr/>
        </p:nvSpPr>
        <p:spPr>
          <a:xfrm flipV="1">
            <a:off x="2195736" y="1412776"/>
            <a:ext cx="5040560" cy="1152128"/>
          </a:xfrm>
          <a:prstGeom prst="arc">
            <a:avLst>
              <a:gd name="adj1" fmla="val 10790236"/>
              <a:gd name="adj2" fmla="val 150462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Arco 8"/>
          <p:cNvSpPr/>
          <p:nvPr/>
        </p:nvSpPr>
        <p:spPr>
          <a:xfrm flipV="1">
            <a:off x="1979712" y="2564904"/>
            <a:ext cx="5544616" cy="1224136"/>
          </a:xfrm>
          <a:prstGeom prst="arc">
            <a:avLst>
              <a:gd name="adj1" fmla="val 10808530"/>
              <a:gd name="adj2" fmla="val 150462"/>
            </a:avLst>
          </a:prstGeom>
          <a:noFill/>
          <a:ln w="31750">
            <a:solidFill>
              <a:srgbClr val="00B0F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Arco 9"/>
          <p:cNvSpPr/>
          <p:nvPr/>
        </p:nvSpPr>
        <p:spPr>
          <a:xfrm flipV="1">
            <a:off x="2195736" y="3861048"/>
            <a:ext cx="5040560" cy="1152128"/>
          </a:xfrm>
          <a:prstGeom prst="arc">
            <a:avLst>
              <a:gd name="adj1" fmla="val 10790236"/>
              <a:gd name="adj2" fmla="val 150462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89973" y="6172200"/>
            <a:ext cx="28405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13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pic>
        <p:nvPicPr>
          <p:cNvPr id="6" name="Picture 2" descr="C:\Users\Silva Afonso\Desktop\sem n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8028893" cy="3211557"/>
          </a:xfrm>
          <a:prstGeom prst="rect">
            <a:avLst/>
          </a:prstGeom>
          <a:noFill/>
        </p:spPr>
      </p:pic>
      <p:cxnSp>
        <p:nvCxnSpPr>
          <p:cNvPr id="7" name="Conexão recta unidireccional 6"/>
          <p:cNvCxnSpPr/>
          <p:nvPr/>
        </p:nvCxnSpPr>
        <p:spPr>
          <a:xfrm flipH="1">
            <a:off x="5292080" y="2132856"/>
            <a:ext cx="936104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unidireccional 7"/>
          <p:cNvCxnSpPr/>
          <p:nvPr/>
        </p:nvCxnSpPr>
        <p:spPr>
          <a:xfrm flipH="1">
            <a:off x="5004048" y="2708920"/>
            <a:ext cx="144016" cy="86409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8"/>
          <p:cNvCxnSpPr/>
          <p:nvPr/>
        </p:nvCxnSpPr>
        <p:spPr>
          <a:xfrm>
            <a:off x="5004048" y="3645024"/>
            <a:ext cx="216024" cy="6480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9"/>
          <p:cNvCxnSpPr/>
          <p:nvPr/>
        </p:nvCxnSpPr>
        <p:spPr>
          <a:xfrm>
            <a:off x="5292080" y="4293096"/>
            <a:ext cx="648072" cy="7200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4572000" y="4509120"/>
            <a:ext cx="720080" cy="626586"/>
            <a:chOff x="4572000" y="4509120"/>
            <a:chExt cx="720080" cy="626586"/>
          </a:xfrm>
        </p:grpSpPr>
        <p:sp>
          <p:nvSpPr>
            <p:cNvPr id="13" name="CaixaDeTexto 12"/>
            <p:cNvSpPr txBox="1"/>
            <p:nvPr/>
          </p:nvSpPr>
          <p:spPr>
            <a:xfrm>
              <a:off x="4572000" y="4797152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33</a:t>
              </a:r>
              <a:r>
                <a:rPr lang="pt-PT" sz="16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pt-PT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 </a:t>
              </a:r>
              <a:endParaRPr lang="pt-PT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Conexão recta 13"/>
            <p:cNvCxnSpPr>
              <a:endCxn id="13" idx="0"/>
            </p:cNvCxnSpPr>
            <p:nvPr/>
          </p:nvCxnSpPr>
          <p:spPr>
            <a:xfrm>
              <a:off x="4932040" y="4509120"/>
              <a:ext cx="0" cy="288032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78752" y="6172200"/>
            <a:ext cx="306494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14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pic>
        <p:nvPicPr>
          <p:cNvPr id="6" name="Picture 2" descr="C:\Users\Silva Afonso\Desktop\imagesCAIBK1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4664"/>
            <a:ext cx="5616624" cy="5616624"/>
          </a:xfrm>
          <a:prstGeom prst="rect">
            <a:avLst/>
          </a:prstGeom>
          <a:noFill/>
        </p:spPr>
      </p:pic>
      <p:sp>
        <p:nvSpPr>
          <p:cNvPr id="8" name="Arco 7"/>
          <p:cNvSpPr/>
          <p:nvPr/>
        </p:nvSpPr>
        <p:spPr>
          <a:xfrm flipV="1">
            <a:off x="2195736" y="1412776"/>
            <a:ext cx="5040560" cy="1152128"/>
          </a:xfrm>
          <a:prstGeom prst="arc">
            <a:avLst>
              <a:gd name="adj1" fmla="val 10790236"/>
              <a:gd name="adj2" fmla="val 150462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Arco 8"/>
          <p:cNvSpPr/>
          <p:nvPr/>
        </p:nvSpPr>
        <p:spPr>
          <a:xfrm flipV="1">
            <a:off x="1979712" y="2564904"/>
            <a:ext cx="5544616" cy="1224136"/>
          </a:xfrm>
          <a:prstGeom prst="arc">
            <a:avLst>
              <a:gd name="adj1" fmla="val 10808530"/>
              <a:gd name="adj2" fmla="val 150462"/>
            </a:avLst>
          </a:prstGeom>
          <a:noFill/>
          <a:ln w="31750">
            <a:solidFill>
              <a:srgbClr val="00B0F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Arco 9"/>
          <p:cNvSpPr/>
          <p:nvPr/>
        </p:nvSpPr>
        <p:spPr>
          <a:xfrm flipV="1">
            <a:off x="2195736" y="3789040"/>
            <a:ext cx="5040560" cy="1152128"/>
          </a:xfrm>
          <a:prstGeom prst="arc">
            <a:avLst>
              <a:gd name="adj1" fmla="val 10790236"/>
              <a:gd name="adj2" fmla="val 150462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1" name="Conexão recta unidireccional 10"/>
          <p:cNvCxnSpPr/>
          <p:nvPr/>
        </p:nvCxnSpPr>
        <p:spPr>
          <a:xfrm flipV="1">
            <a:off x="4860032" y="2060848"/>
            <a:ext cx="0" cy="504056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12"/>
          <p:cNvCxnSpPr/>
          <p:nvPr/>
        </p:nvCxnSpPr>
        <p:spPr>
          <a:xfrm>
            <a:off x="4788024" y="4941168"/>
            <a:ext cx="0" cy="504056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o 13"/>
          <p:cNvSpPr/>
          <p:nvPr/>
        </p:nvSpPr>
        <p:spPr>
          <a:xfrm flipV="1">
            <a:off x="2411760" y="1268760"/>
            <a:ext cx="4536504" cy="792088"/>
          </a:xfrm>
          <a:prstGeom prst="arc">
            <a:avLst>
              <a:gd name="adj1" fmla="val 10790236"/>
              <a:gd name="adj2" fmla="val 150462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" name="Arco 14"/>
          <p:cNvSpPr/>
          <p:nvPr/>
        </p:nvSpPr>
        <p:spPr>
          <a:xfrm flipV="1">
            <a:off x="2483768" y="4653136"/>
            <a:ext cx="4392488" cy="792088"/>
          </a:xfrm>
          <a:prstGeom prst="arc">
            <a:avLst>
              <a:gd name="adj1" fmla="val 10790236"/>
              <a:gd name="adj2" fmla="val 150462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90774" y="6172200"/>
            <a:ext cx="28245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15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pic>
        <p:nvPicPr>
          <p:cNvPr id="6" name="Picture 2" descr="C:\Users\Silva Afonso\Desktop\Digitalizar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686" y="920568"/>
            <a:ext cx="8774818" cy="186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Silva Afonso\Desktop\Digitalizar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8784976" cy="18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85965" y="6172200"/>
            <a:ext cx="29206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16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83568" y="1700808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Face a esta situação, torna-se evidente que é urgente e imperioso aumentar a eficiência hídrica em Portugal em todos os sectores, incluindo, naturalmente, os edifícios.</a:t>
            </a:r>
          </a:p>
          <a:p>
            <a:endParaRPr lang="pt-P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Nesta perspetiva, a publicação em 2001 do  PNUEA - Programa Nacional para o Uso Eficiente da Água foi uma iniciativa da maior importância, mas infelizmente, ao fim de 13 anos, continua sem implementação…</a:t>
            </a:r>
            <a:endParaRPr lang="pt-PT" sz="2400" dirty="0">
              <a:latin typeface="HamburgerHeave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introdução manual 5"/>
          <p:cNvSpPr/>
          <p:nvPr/>
        </p:nvSpPr>
        <p:spPr>
          <a:xfrm>
            <a:off x="3131840" y="188640"/>
            <a:ext cx="6408712" cy="1800200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4067944" y="620688"/>
            <a:ext cx="5400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pt-PT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3. O </a:t>
            </a:r>
            <a:r>
              <a:rPr lang="pt-PT" sz="4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NEXUS</a:t>
            </a:r>
            <a:r>
              <a:rPr lang="pt-PT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 ÁGUA – ENERGIA</a:t>
            </a:r>
          </a:p>
          <a:p>
            <a:pPr>
              <a:spcBef>
                <a:spcPts val="1200"/>
              </a:spcBef>
              <a:defRPr/>
            </a:pPr>
            <a:r>
              <a:rPr lang="pt-PT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    (EFICIÊNCIA HÍDRICA E EFICÊNCIA ENERGÉTICA)</a:t>
            </a:r>
            <a:endParaRPr lang="pt-PT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550" y="0"/>
            <a:ext cx="2730946" cy="2699139"/>
          </a:xfrm>
          <a:prstGeom prst="rect">
            <a:avLst/>
          </a:prstGeom>
        </p:spPr>
      </p:pic>
      <p:pic>
        <p:nvPicPr>
          <p:cNvPr id="8" name="Picture 1" descr="C:\Users\Silva Afonso\Desktop\sem nom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96942"/>
            <a:ext cx="3726966" cy="1931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9010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85164" y="6172200"/>
            <a:ext cx="2936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18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71600" y="1628800"/>
            <a:ext cx="734536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No uso da água, o </a:t>
            </a:r>
            <a:r>
              <a:rPr lang="pt-PT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nexus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 água-energia existe 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nas redes públicas ao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nível da captação, da bombagem e do tratamento da 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água e dos efluentes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e, nos edifícios, na pressurização e no aquecimento das águas quentes sanitárias. </a:t>
            </a:r>
            <a:endParaRPr lang="pt-P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  <a:p>
            <a:pPr>
              <a:defRPr/>
            </a:pPr>
            <a:endParaRPr lang="pt-P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  <a:p>
            <a:pPr algn="just">
              <a:defRPr/>
            </a:pPr>
            <a:endParaRPr lang="pt-P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  <a:p>
            <a:pPr>
              <a:defRPr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Por isso, o aumento da eficiência hídrica nos edifícios traduz-se também num revelante contributo para  a eficiência energética.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85965" y="6172200"/>
            <a:ext cx="29206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19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99592" y="1412776"/>
            <a:ext cx="7632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Os Estados Unidos, por exemplo, utilizam, no mínimo, o equivalente a 520 mil milhões de quilowatts-hora por ano (o equivalente a 13% do consumo de eletricidade total do país) para bombear, aquecer e tratar a água. </a:t>
            </a:r>
          </a:p>
          <a:p>
            <a:endParaRPr lang="pt-P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Este valor é o dobro da produção de todas as hidroelétricas do país em ano médio e igual à produção de mais de 150 centrais a carvão de dimensão média.</a:t>
            </a:r>
          </a:p>
          <a:p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introdução manual 5"/>
          <p:cNvSpPr/>
          <p:nvPr/>
        </p:nvSpPr>
        <p:spPr>
          <a:xfrm>
            <a:off x="3131840" y="188640"/>
            <a:ext cx="6408712" cy="1800200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3743400" y="332656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</a:rPr>
              <a:t>1. A QUESTÃO DA SUSTENTABILIDADE…</a:t>
            </a:r>
            <a:endParaRPr lang="pt-P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550" y="0"/>
            <a:ext cx="2730946" cy="2699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010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78752" y="6172200"/>
            <a:ext cx="30649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HamburgerHeaven" pitchFamily="2" charset="0"/>
              </a:rPr>
              <a:t>20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71600" y="126876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Na Europa, e no âmbito do “plano de trabalhos para o </a:t>
            </a:r>
            <a:r>
              <a:rPr lang="pt-P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Ecodesign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 de produtos”, a Comissão Europeia estimou que, 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apenas com o uso de torneiras e chuveiros eficientes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, seriam possíveis poupanças equivalentes a 10,75 Mtep em 2020 e a cerca do dobro desse valor em 2030. </a:t>
            </a:r>
          </a:p>
          <a:p>
            <a:endParaRPr lang="pt-P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Estas poupanças são equivalentes a cerca de 3,5% do consumo total de energia do setor residencial na EU (ou a cerca de 1% do consumo total de energia na EU).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88370" y="6172200"/>
            <a:ext cx="28725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21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11560" y="90872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Em Portugal, um estudo realizado pela ANQIP no concelho de Aveiro, mostrou que a aplicação generalizada de  medidas de eficiência hídrica nos edifícios do concelho  poderia resultar numa redução de cerca de 11,6 MWh por ano, só em relação à energia necessária para a produção de água quente sanitária. </a:t>
            </a:r>
          </a:p>
          <a:p>
            <a:endParaRPr lang="pt-P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A correspondente redução adicional de energia nas redes públicas de abastecimento e drenagem e nas estações de tratamento, foi estimado em 4,4 MWh por ano, totalizando, assim, um potencial diminuição no consumo de energia superior a 16 MWh por ano. </a:t>
            </a:r>
          </a:p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O diminuição correspondente nas emissões de gases de efeito estufa, principalmente CO</a:t>
            </a:r>
            <a:r>
              <a:rPr lang="pt-PT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2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, seria de cerca de 4500 toneladas por ano.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80355" y="6172200"/>
            <a:ext cx="30328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22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55576" y="1124744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Torna-se assim claro que uma 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importante contribuição para a eficiência energética nos edifícios pode resultar de medidas de eficiência hídrica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, embora este aspeto seja geralmente esquecido nas políticas e nas referências para o uso eficiente da energia em edifícios em Portugal, focado essencialmente  nas medidas sectoriais.</a:t>
            </a:r>
          </a:p>
          <a:p>
            <a:endParaRPr lang="pt-P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  <a:p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As políticas de eficiência hídrica nos edifícios revelam-se assim da maior importância, não só pela importância que o uso sustentável da água terá no futuro em Portugal, mas também em relação ao aumento da eficiência energética nos edifícios.</a:t>
            </a:r>
            <a:endParaRPr lang="pt-PT" dirty="0" smtClean="0">
              <a:latin typeface="HamburgerHeaven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81957" y="6172200"/>
            <a:ext cx="30008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1200" b="1" dirty="0" smtClean="0">
                <a:solidFill>
                  <a:schemeClr val="bg1"/>
                </a:solidFill>
                <a:latin typeface="HamburgerHeaven" pitchFamily="2" charset="0"/>
              </a:rPr>
              <a:t>23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11560" y="620688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Na recente revisão do regulamento português de desempenho energético em edifícios residenciais (REH) 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foi já incluída a eficiência hídrica como uma contribuição efetiva para a eficiência energética nos edifícios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, através um fator de eficiência hídrica (</a:t>
            </a:r>
            <a:r>
              <a:rPr lang="pt-PT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f</a:t>
            </a:r>
            <a:r>
              <a:rPr lang="pt-PT" sz="2400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eh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) para o cálculo das necessidades de água quente sanitária, o qual pode assumir um valor inferior à unidade (0,9) quando sejam instalados chuveiros com rótulo de eficiência hídrica A, A+ ou A++.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93096"/>
            <a:ext cx="2279526" cy="149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573016"/>
            <a:ext cx="1012701" cy="101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introdução manual 5"/>
          <p:cNvSpPr/>
          <p:nvPr/>
        </p:nvSpPr>
        <p:spPr>
          <a:xfrm>
            <a:off x="3131840" y="188640"/>
            <a:ext cx="6408712" cy="1800200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3419872" y="47667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PT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4. A EFICIÊNCIA HÍDRICA NOS EDIFÍCIOS</a:t>
            </a:r>
            <a:endParaRPr lang="pt-PT" sz="4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550" y="0"/>
            <a:ext cx="2730946" cy="2699139"/>
          </a:xfrm>
          <a:prstGeom prst="rect">
            <a:avLst/>
          </a:prstGeom>
        </p:spPr>
      </p:pic>
      <p:pic>
        <p:nvPicPr>
          <p:cNvPr id="9" name="Picture 1" descr="C:\Users\Silva Afonso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168352" cy="2537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9010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82759" y="6172200"/>
            <a:ext cx="29848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25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39552" y="692696"/>
            <a:ext cx="7560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O PRINCÍPIO DOS 5R:</a:t>
            </a:r>
            <a:endParaRPr lang="pt-PT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539552" y="1916832"/>
            <a:ext cx="5761038" cy="3678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+mn-cs"/>
              </a:rPr>
              <a:t>REDUZIR OS CONSUMOS → </a:t>
            </a:r>
            <a:r>
              <a:rPr lang="pt-PT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+mn-cs"/>
              </a:rPr>
              <a:t>	</a:t>
            </a: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+mn-cs"/>
              </a:rPr>
              <a:t>EFICIÊNCIA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+mn-cs"/>
              </a:rPr>
              <a:t>				HÍDRICA 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+mn-cs"/>
              </a:rPr>
              <a:t>				PRODUTOS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+mn-cs"/>
              </a:rPr>
              <a:t> REDUZIR AS PERDAS E OS DESPERDÍCIOS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+mn-cs"/>
              </a:rPr>
              <a:t> REUTILIZAR A ÁGUA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+mn-cs"/>
              </a:rPr>
              <a:t> RECICLAR A ÁGUA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+mn-cs"/>
              </a:rPr>
              <a:t>- RECORRER A ORIGENS ALTERNATIVAS (ÁGUA DA CHUVA,  etc.)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5940152" y="1700808"/>
            <a:ext cx="7762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4000" dirty="0">
                <a:latin typeface="Calibri" pitchFamily="34" charset="0"/>
              </a:rPr>
              <a:t>}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143750" y="2996952"/>
            <a:ext cx="20002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+mn-cs"/>
              </a:rPr>
              <a:t>EFICIÊNCIA </a:t>
            </a:r>
            <a:r>
              <a:rPr lang="pt-P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+mn-cs"/>
              </a:rPr>
              <a:t>HÍDRICA DOS EDIFÍCIOS</a:t>
            </a:r>
            <a:endParaRPr lang="pt-PT" sz="2800" dirty="0">
              <a:solidFill>
                <a:schemeClr val="bg1"/>
              </a:solidFill>
              <a:latin typeface="HamburgerHeaven" pitchFamily="2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77950" y="6172200"/>
            <a:ext cx="30809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26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11560" y="692696"/>
            <a:ext cx="8136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EFICIÊNCIA HÍDRICA DOS PRODUTOS</a:t>
            </a:r>
            <a:endParaRPr lang="pt-P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1772816"/>
            <a:ext cx="626469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De um modo geral, o uso de dispositivos (ou produtos) eficientes 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é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uma medida prioritária para aumentar a eficiência hídrica nos edifícios.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Tal como na energia, a </a:t>
            </a:r>
            <a:r>
              <a:rPr lang="pt-P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certificação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e rotulagem de produtos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permite aos consumidores o conhecimento da real eficiência 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dos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produtos disponibilizados no mercado. </a:t>
            </a:r>
          </a:p>
        </p:txBody>
      </p:sp>
      <p:pic>
        <p:nvPicPr>
          <p:cNvPr id="8" name="Picture 2" descr="C:\Users\Silva Afonso\Desktop\Digitalizar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916832"/>
            <a:ext cx="1472753" cy="314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78752" y="6172200"/>
            <a:ext cx="30649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27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55576" y="764704"/>
            <a:ext cx="78492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No âmbito da eficiência 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hídrica em edifícios,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a 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ANQIP, introduziu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em 2008 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em Portugal um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sistema voluntário de </a:t>
            </a:r>
            <a:r>
              <a:rPr lang="pt-P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certificação e rotulagem de </a:t>
            </a:r>
            <a:r>
              <a:rPr lang="pt-P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produtos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 (e irá apresentar ainda este ano um esquema de </a:t>
            </a:r>
            <a:r>
              <a:rPr lang="pt-P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certificação hídrica de edifícios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).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</p:txBody>
      </p:sp>
      <p:pic>
        <p:nvPicPr>
          <p:cNvPr id="8" name="Picture 2" descr="http://img.rtp.pt/noticias/images/articles/377865/certificacaoautoclismos_24136_6_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3856930" cy="315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77149" y="6172200"/>
            <a:ext cx="30970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28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10474" b="16187"/>
          <a:stretch>
            <a:fillRect/>
          </a:stretch>
        </p:blipFill>
        <p:spPr bwMode="auto">
          <a:xfrm>
            <a:off x="1115616" y="548680"/>
            <a:ext cx="7272808" cy="37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115616" y="4653136"/>
            <a:ext cx="7416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Neste momento já estão certificados e rotulados 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em Portugal mais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de 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500 produtos (autoclismos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, torneiras, 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chuveiros, etc.).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77950" y="6172200"/>
            <a:ext cx="30809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29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pic>
        <p:nvPicPr>
          <p:cNvPr id="6" name="Picture 2" descr="C:\Users\Silva Afonso\Desktop\banner_anqip_pcert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188640"/>
            <a:ext cx="8886825" cy="311467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67544" y="4365104"/>
            <a:ext cx="47525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O catálogo digital de 2014 está disponível em </a:t>
            </a:r>
            <a:r>
              <a:rPr lang="pt-P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www.anqip.pt   </a:t>
            </a:r>
          </a:p>
          <a:p>
            <a:endParaRPr lang="pt-PT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01008"/>
            <a:ext cx="295686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111614" y="6172200"/>
            <a:ext cx="24077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3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16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5576" y="1412776"/>
            <a:ext cx="43039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</a:rPr>
              <a:t>A QUESTÃO DA SUSTENTABILIDADE…</a:t>
            </a:r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2636912"/>
            <a:ext cx="79583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2400" i="1" dirty="0" smtClean="0">
                <a:solidFill>
                  <a:srgbClr val="1744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</a:rPr>
              <a:t>Desenvolvimento sustentável é aquele que permite satisfazer as necessidades das gerações atuais sem comprometer a possibilidade de as futuras gerações satisfazerem as suas.</a:t>
            </a:r>
          </a:p>
          <a:p>
            <a:pPr algn="just">
              <a:defRPr/>
            </a:pPr>
            <a:endParaRPr lang="pt-PT" sz="2400" i="1" dirty="0" smtClean="0">
              <a:solidFill>
                <a:srgbClr val="1744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</a:endParaRPr>
          </a:p>
          <a:p>
            <a:pPr algn="r">
              <a:defRPr/>
            </a:pPr>
            <a:r>
              <a:rPr lang="pt-PT" sz="2400" dirty="0" smtClean="0">
                <a:solidFill>
                  <a:srgbClr val="1744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</a:rPr>
              <a:t>RELATÓRIO DE BRUNDTLAND</a:t>
            </a:r>
          </a:p>
          <a:p>
            <a:pPr algn="r">
              <a:defRPr/>
            </a:pPr>
            <a:r>
              <a:rPr lang="pt-PT" sz="2400" dirty="0" smtClean="0">
                <a:solidFill>
                  <a:srgbClr val="1744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</a:rPr>
              <a:t>(OUR COMMON FUTURE), ONU, 1987</a:t>
            </a:r>
            <a:endParaRPr lang="pt-PT" sz="2400" dirty="0">
              <a:solidFill>
                <a:srgbClr val="1744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introdução manual 5"/>
          <p:cNvSpPr/>
          <p:nvPr/>
        </p:nvSpPr>
        <p:spPr>
          <a:xfrm>
            <a:off x="3131840" y="188640"/>
            <a:ext cx="6408712" cy="1800200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4572000" y="83671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5. CONCLUSÕES</a:t>
            </a:r>
            <a:endParaRPr lang="pt-PT" sz="4800" dirty="0">
              <a:latin typeface="HamburgerHeaven" pitchFamily="2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550" y="0"/>
            <a:ext cx="2730946" cy="2699139"/>
          </a:xfrm>
          <a:prstGeom prst="rect">
            <a:avLst/>
          </a:prstGeom>
        </p:spPr>
      </p:pic>
      <p:pic>
        <p:nvPicPr>
          <p:cNvPr id="8" name="Picture 2" descr="C:\Users\Silva Afonso\Desktop\imagesCAUK7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780928"/>
            <a:ext cx="2078732" cy="2963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9010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89973" y="6172200"/>
            <a:ext cx="28405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31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6" name="Marcador de Posição de Conteúdo 2"/>
          <p:cNvSpPr txBox="1">
            <a:spLocks/>
          </p:cNvSpPr>
          <p:nvPr/>
        </p:nvSpPr>
        <p:spPr bwMode="auto">
          <a:xfrm>
            <a:off x="899592" y="1340768"/>
            <a:ext cx="770485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mburgerHeaven" pitchFamily="2" charset="0"/>
                <a:cs typeface="Arial" pitchFamily="34" charset="0"/>
              </a:rPr>
              <a:t>O uso eficiente da água é um imperativo ambiental em qualquer país do mundo. Mas em alguns países, como Portugal, torna-se urgente desenvolver medidas neste âmbito, pois existe um nível elevado de ineficiências no uso da água e as disponibilidades do recurso poderão estar significativamente afetadas a curto/médio prazo.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PT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100392" y="6165304"/>
            <a:ext cx="30008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32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6" name="Marcador de Posição de Conteúdo 2"/>
          <p:cNvSpPr txBox="1">
            <a:spLocks/>
          </p:cNvSpPr>
          <p:nvPr/>
        </p:nvSpPr>
        <p:spPr bwMode="auto">
          <a:xfrm>
            <a:off x="611560" y="908720"/>
            <a:ext cx="799288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mburgerHeaven" pitchFamily="2" charset="0"/>
                <a:cs typeface="Arial" pitchFamily="34" charset="0"/>
              </a:rPr>
              <a:t>Saliente-se que a estimativa de poupança em Portugal com a utilização de produtos eficientes é superior a mil milhões de euros por ano (água e energia), podendo salientar-se uma economia ao nível do consumo do recurso água de 83 m</a:t>
            </a:r>
            <a:r>
              <a:rPr kumimoji="0" lang="pt-PT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mburgerHeaven" pitchFamily="2" charset="0"/>
                <a:cs typeface="Arial" pitchFamily="34" charset="0"/>
              </a:rPr>
              <a:t>3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mburgerHeaven" pitchFamily="2" charset="0"/>
                <a:cs typeface="Arial" pitchFamily="34" charset="0"/>
              </a:rPr>
              <a:t>/ano, por fogo, conduzindo a um valor global para o país de 390 x 10</a:t>
            </a:r>
            <a:r>
              <a:rPr kumimoji="0" lang="pt-PT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mburgerHeaven" pitchFamily="2" charset="0"/>
                <a:cs typeface="Arial" pitchFamily="34" charset="0"/>
              </a:rPr>
              <a:t>6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mburgerHeaven" pitchFamily="2" charset="0"/>
                <a:cs typeface="Arial" pitchFamily="34" charset="0"/>
              </a:rPr>
              <a:t> m</a:t>
            </a:r>
            <a:r>
              <a:rPr kumimoji="0" lang="pt-PT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mburgerHeaven" pitchFamily="2" charset="0"/>
                <a:cs typeface="Arial" pitchFamily="34" charset="0"/>
              </a:rPr>
              <a:t>3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mburgerHeaven" pitchFamily="2" charset="0"/>
                <a:cs typeface="Arial" pitchFamily="34" charset="0"/>
              </a:rPr>
              <a:t>/ano.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amburgerHeaven" pitchFamily="2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mburgerHeaven" pitchFamily="2" charset="0"/>
                <a:cs typeface="Arial" pitchFamily="34" charset="0"/>
              </a:rPr>
              <a:t>Em edifícios novos e em reabilitações, entende-se que uma especial atenção deve ser dada ao uso de produtos eficientes, mas os instaladores e os consumidores devem ser capazes de identificar os produtos eficientes, impondo-se a adoção de sistemas de rotulagem de fácil interpretação. </a:t>
            </a:r>
            <a:endParaRPr kumimoji="0" lang="pt-PT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P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083561" y="6172200"/>
            <a:ext cx="29687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33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55576" y="620688"/>
            <a:ext cx="7643812" cy="46782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Esta tem sido a orientação da ANQIP, cuja iniciativa de certificação e rotulagem vem seguramente ao encontro da necessidade crucial e urgente de intervenção que se detecta em Portugal, no sentido de racionalizar o uso da água e contribuir para a garantia, em relação a este recurso vital, das desejadas e indispensáveis condições de sustentabilidade.</a:t>
            </a:r>
          </a:p>
          <a:p>
            <a:pPr algn="just">
              <a:spcBef>
                <a:spcPts val="1200"/>
              </a:spcBef>
              <a:defRPr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</a:rPr>
              <a:t>O sistema de certificação e rotulagem da eficiência hídrica de produtos desenvolvido pela ANQIP para Portugal tem em conta aspetos de conforto, desempenho das redes prediais e saúde pública, razão pela qual é considerado internacionalmente como um dos sistemas de rotulagem mais completos e está em vias de ser adotado por outros países.</a:t>
            </a:r>
            <a:endParaRPr lang="pt-PT" sz="2400" dirty="0">
              <a:latin typeface="HamburgerHeave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100392" y="6176337"/>
            <a:ext cx="31931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34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7" name="Marcador de Posição de Conteúdo 2"/>
          <p:cNvSpPr txBox="1">
            <a:spLocks/>
          </p:cNvSpPr>
          <p:nvPr/>
        </p:nvSpPr>
        <p:spPr bwMode="auto">
          <a:xfrm>
            <a:off x="683568" y="1052736"/>
            <a:ext cx="799288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mburgerHeaven" pitchFamily="2" charset="0"/>
                <a:cs typeface="Arial" pitchFamily="34" charset="0"/>
              </a:rPr>
              <a:t>O sucesso destas iniciativas de racionalização do uso da água dependerá, contudo, do envolvimento e do empenho colocado nesse  desígnio por todos os intervenientes no sector (entidades públicas, cidadãos, etc.), assumindo de forma convicta o seu papel no que se refere à aplicação, prescrição e/ou promoção destas medidas.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amburgerHeaven" pitchFamily="2" charset="0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576" y="386104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mburgerHeaven" pitchFamily="2" charset="0"/>
                <a:cs typeface="Arial" pitchFamily="34" charset="0"/>
              </a:rPr>
              <a:t>85% do nosso cérebro é água!...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mburgerHeaven" pitchFamily="2" charset="0"/>
                <a:cs typeface="Arial" pitchFamily="34" charset="0"/>
              </a:rPr>
              <a:t>Ainda pensa que não é importante poupá-la?</a:t>
            </a:r>
            <a:endParaRPr lang="pt-PT" sz="2800" dirty="0">
              <a:solidFill>
                <a:schemeClr val="bg1"/>
              </a:solidFill>
              <a:latin typeface="HamburgerHeave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19"/>
          <p:cNvGrpSpPr>
            <a:grpSpLocks/>
          </p:cNvGrpSpPr>
          <p:nvPr/>
        </p:nvGrpSpPr>
        <p:grpSpPr bwMode="auto">
          <a:xfrm>
            <a:off x="3779912" y="1779587"/>
            <a:ext cx="4745668" cy="2232686"/>
            <a:chOff x="665902" y="779713"/>
            <a:chExt cx="3181080" cy="1575375"/>
          </a:xfrm>
        </p:grpSpPr>
        <p:sp>
          <p:nvSpPr>
            <p:cNvPr id="6" name="5 CuadroTexto"/>
            <p:cNvSpPr txBox="1"/>
            <p:nvPr/>
          </p:nvSpPr>
          <p:spPr>
            <a:xfrm>
              <a:off x="665902" y="779713"/>
              <a:ext cx="2457625" cy="9338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8000" spc="-150" dirty="0" smtClean="0">
                  <a:solidFill>
                    <a:schemeClr val="bg1"/>
                  </a:solidFill>
                  <a:latin typeface="HamburgerHeaven" pitchFamily="2" charset="0"/>
                  <a:cs typeface="+mn-cs"/>
                </a:rPr>
                <a:t>OBRIGADO!</a:t>
              </a:r>
              <a:endParaRPr lang="es-ES" sz="8000" spc="-150" dirty="0">
                <a:solidFill>
                  <a:schemeClr val="bg1"/>
                </a:solidFill>
                <a:latin typeface="HamburgerHeaven" pitchFamily="2" charset="0"/>
                <a:cs typeface="+mn-cs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688129" y="1790456"/>
              <a:ext cx="3158853" cy="564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4600" spc="-150" dirty="0" smtClean="0">
                  <a:solidFill>
                    <a:schemeClr val="accent1">
                      <a:lumMod val="75000"/>
                    </a:schemeClr>
                  </a:solidFill>
                  <a:latin typeface="HamburgerHeaven" pitchFamily="2" charset="0"/>
                  <a:cs typeface="+mn-cs"/>
                </a:rPr>
                <a:t>ARMANDO SILVA AFONSO</a:t>
              </a:r>
              <a:endParaRPr lang="es-ES" sz="4600" spc="-150" dirty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  <a:cs typeface="+mn-cs"/>
              </a:endParaRPr>
            </a:p>
          </p:txBody>
        </p:sp>
      </p:grpSp>
      <p:sp>
        <p:nvSpPr>
          <p:cNvPr id="8" name="5 CuadroTexto"/>
          <p:cNvSpPr txBox="1"/>
          <p:nvPr/>
        </p:nvSpPr>
        <p:spPr>
          <a:xfrm>
            <a:off x="665163" y="779463"/>
            <a:ext cx="11951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amburgerHeaven" pitchFamily="2" charset="0"/>
                <a:cs typeface="+mn-cs"/>
              </a:rPr>
              <a:t>CONTACTO</a:t>
            </a:r>
            <a:endParaRPr lang="es-E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amburgerHeaven" pitchFamily="2" charset="0"/>
              <a:cs typeface="+mn-cs"/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3294063" y="1779588"/>
            <a:ext cx="44450" cy="3270250"/>
            <a:chOff x="3086089" y="3929066"/>
            <a:chExt cx="14288" cy="1589078"/>
          </a:xfrm>
        </p:grpSpPr>
        <p:cxnSp>
          <p:nvCxnSpPr>
            <p:cNvPr id="13" name="9 Conector recto"/>
            <p:cNvCxnSpPr/>
            <p:nvPr/>
          </p:nvCxnSpPr>
          <p:spPr bwMode="auto">
            <a:xfrm>
              <a:off x="3086089" y="3929066"/>
              <a:ext cx="0" cy="158907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10 Conector recto"/>
            <p:cNvCxnSpPr/>
            <p:nvPr/>
          </p:nvCxnSpPr>
          <p:spPr bwMode="auto">
            <a:xfrm>
              <a:off x="3100377" y="3929066"/>
              <a:ext cx="0" cy="15890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3 CuadroTexto"/>
          <p:cNvSpPr txBox="1"/>
          <p:nvPr/>
        </p:nvSpPr>
        <p:spPr>
          <a:xfrm>
            <a:off x="791865" y="1988840"/>
            <a:ext cx="2339975" cy="3431709"/>
          </a:xfrm>
          <a:prstGeom prst="rect">
            <a:avLst/>
          </a:prstGeom>
          <a:noFill/>
        </p:spPr>
        <p:txBody>
          <a:bodyPr lIns="0" tIns="0" rIns="0" bIns="0" spcCol="72000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Instituição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5F2987"/>
                </a:solidFill>
                <a:latin typeface="HamburgerHeaven" pitchFamily="2" charset="0"/>
              </a:rPr>
              <a:t/>
            </a:r>
            <a:br>
              <a:rPr lang="en-US" sz="1600" dirty="0">
                <a:solidFill>
                  <a:srgbClr val="5F2987"/>
                </a:solidFill>
                <a:latin typeface="HamburgerHeaven" pitchFamily="2" charset="0"/>
              </a:rPr>
            </a:br>
            <a:endParaRPr lang="en-US" sz="1600" dirty="0" smtClean="0">
              <a:solidFill>
                <a:schemeClr val="bg1"/>
              </a:solidFill>
              <a:latin typeface="HamburgerHeaven" pitchFamily="2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 smtClean="0">
              <a:solidFill>
                <a:schemeClr val="bg1"/>
              </a:solidFill>
              <a:latin typeface="HamburgerHeaven" pitchFamily="2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 smtClean="0">
              <a:solidFill>
                <a:schemeClr val="bg1"/>
              </a:solidFill>
              <a:latin typeface="HamburgerHeaven" pitchFamily="2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  <a:latin typeface="HamburgerHeaven" pitchFamily="2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  <a:cs typeface="+mn-cs"/>
              </a:rPr>
              <a:t>Email</a:t>
            </a:r>
            <a:r>
              <a:rPr lang="en-US" sz="1600" dirty="0">
                <a:solidFill>
                  <a:srgbClr val="5F2987"/>
                </a:solidFill>
                <a:latin typeface="HamburgerHeaven" pitchFamily="2" charset="0"/>
                <a:cs typeface="+mn-cs"/>
              </a:rPr>
              <a:t/>
            </a:r>
            <a:br>
              <a:rPr lang="en-US" sz="1600" dirty="0">
                <a:solidFill>
                  <a:srgbClr val="5F2987"/>
                </a:solidFill>
                <a:latin typeface="HamburgerHeaven" pitchFamily="2" charset="0"/>
                <a:cs typeface="+mn-cs"/>
              </a:rPr>
            </a:br>
            <a:r>
              <a:rPr lang="en-US" sz="1600" dirty="0" smtClean="0">
                <a:solidFill>
                  <a:schemeClr val="bg1"/>
                </a:solidFill>
                <a:latin typeface="HamburgerHeaven" pitchFamily="2" charset="0"/>
                <a:cs typeface="+mn-cs"/>
              </a:rPr>
              <a:t>anqip@anqip.pt</a:t>
            </a:r>
            <a:endParaRPr lang="en-US" sz="1600" dirty="0">
              <a:solidFill>
                <a:schemeClr val="bg1"/>
              </a:solidFill>
              <a:latin typeface="HamburgerHeaven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  <a:cs typeface="+mn-cs"/>
              </a:rPr>
              <a:t>Site</a:t>
            </a:r>
            <a:r>
              <a:rPr lang="en-US" sz="1600" dirty="0">
                <a:solidFill>
                  <a:srgbClr val="5F2987"/>
                </a:solidFill>
                <a:latin typeface="HamburgerHeaven" pitchFamily="2" charset="0"/>
                <a:cs typeface="+mn-cs"/>
              </a:rPr>
              <a:t/>
            </a:r>
            <a:br>
              <a:rPr lang="en-US" sz="1600" dirty="0">
                <a:solidFill>
                  <a:srgbClr val="5F2987"/>
                </a:solidFill>
                <a:latin typeface="HamburgerHeaven" pitchFamily="2" charset="0"/>
                <a:cs typeface="+mn-cs"/>
              </a:rPr>
            </a:br>
            <a:r>
              <a:rPr lang="en-US" sz="1600" dirty="0" smtClean="0">
                <a:solidFill>
                  <a:schemeClr val="bg1"/>
                </a:solidFill>
                <a:latin typeface="HamburgerHeaven" pitchFamily="2" charset="0"/>
                <a:cs typeface="+mn-cs"/>
              </a:rPr>
              <a:t>www.anqip.pt</a:t>
            </a:r>
            <a:endParaRPr lang="en-US" sz="1600" dirty="0">
              <a:solidFill>
                <a:schemeClr val="bg1"/>
              </a:solidFill>
              <a:latin typeface="HamburgerHeaven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15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15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22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23" name="15 CuadroTexto"/>
          <p:cNvSpPr txBox="1">
            <a:spLocks noChangeArrowheads="1"/>
          </p:cNvSpPr>
          <p:nvPr/>
        </p:nvSpPr>
        <p:spPr bwMode="auto">
          <a:xfrm>
            <a:off x="8084363" y="6172200"/>
            <a:ext cx="295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35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pic>
        <p:nvPicPr>
          <p:cNvPr id="16" name="Imagem 15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pic>
        <p:nvPicPr>
          <p:cNvPr id="1026" name="Picture 2" descr="C:\Users\Silva Afonso\Desktop\Documents\ANQIP\Símbolo\image004.gif"/>
          <p:cNvPicPr>
            <a:picLocks noChangeAspect="1" noChangeArrowheads="1"/>
          </p:cNvPicPr>
          <p:nvPr/>
        </p:nvPicPr>
        <p:blipFill>
          <a:blip r:embed="rId4" cstate="print"/>
          <a:srcRect l="10441" t="4609" r="4176" b="4609"/>
          <a:stretch>
            <a:fillRect/>
          </a:stretch>
        </p:blipFill>
        <p:spPr bwMode="auto">
          <a:xfrm>
            <a:off x="827584" y="2348880"/>
            <a:ext cx="1420150" cy="13681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Silva Afonso\Desktop\noite-europa-via-sateli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535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112415" y="6172200"/>
            <a:ext cx="23916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5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53564" y="6196013"/>
            <a:ext cx="146386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TÍTULO DA COMUNICAÇÃO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pic>
        <p:nvPicPr>
          <p:cNvPr id="13" name="Picture 2" descr="C:\Users\Silva Afonso\Desktop\imagesCA9D55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057400" cy="2076450"/>
          </a:xfrm>
          <a:prstGeom prst="rect">
            <a:avLst/>
          </a:prstGeom>
          <a:noFill/>
        </p:spPr>
      </p:pic>
      <p:sp>
        <p:nvSpPr>
          <p:cNvPr id="15" name="Rectângulo 14"/>
          <p:cNvSpPr/>
          <p:nvPr/>
        </p:nvSpPr>
        <p:spPr>
          <a:xfrm>
            <a:off x="1259632" y="980728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Vivemos num mundo limitado!...</a:t>
            </a:r>
            <a:endParaRPr lang="pt-PT" sz="2400" dirty="0">
              <a:latin typeface="HamburgerHeaven" pitchFamily="2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27584" y="2420888"/>
            <a:ext cx="792088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As causas da crescente escassez de recursos:</a:t>
            </a:r>
          </a:p>
          <a:p>
            <a:pPr>
              <a:spcBef>
                <a:spcPts val="1200"/>
              </a:spcBef>
              <a:defRPr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→ O crescimento demográfico exponencial no planeta;</a:t>
            </a:r>
          </a:p>
          <a:p>
            <a:pPr>
              <a:spcBef>
                <a:spcPts val="1200"/>
              </a:spcBef>
              <a:defRPr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→ O atual modelo de crescimento económico, associado ao nosso estilo de vida, altamente consumidor de recursos:</a:t>
            </a:r>
          </a:p>
          <a:p>
            <a:pPr>
              <a:spcBef>
                <a:spcPts val="1200"/>
              </a:spcBef>
              <a:defRPr/>
            </a:pPr>
            <a:endParaRPr lang="pt-P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  <a:p>
            <a:pPr>
              <a:defRPr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O sistema económico atual consome muito mais energia e recursos do que os que estão disponíveis!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107606" y="6172200"/>
            <a:ext cx="24878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6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55576" y="69269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Apesar destes alertas, o mundo revela-se incapaz de alterar o presente modelo consumista, que sustenta o crescimento económico atual... 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</a:endParaRPr>
          </a:p>
        </p:txBody>
      </p:sp>
      <p:pic>
        <p:nvPicPr>
          <p:cNvPr id="14" name="Picture 4" descr="http://2.bp.blogspot.com/-8GqRwz25QjU/T7ZFc0G7CtI/AAAAAAAAABw/UcixLvENeoU/s1600/rico20sustentabilid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4679131" cy="374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108407" y="6172200"/>
            <a:ext cx="247184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7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55576" y="1340768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Só utilizando menos recursos e energia e/ou promovendo a sua recuperação se poderá adiar o colapso do atual modelo de desenvolvimento económico.</a:t>
            </a:r>
          </a:p>
          <a:p>
            <a:endParaRPr lang="pt-P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Por isso, é necessário e urgente aumentar o </a:t>
            </a:r>
            <a:r>
              <a:rPr lang="pt-P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uso eficiente de recursos e energia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 a todos os níveis e em todos os setores.</a:t>
            </a:r>
          </a:p>
          <a:p>
            <a:endParaRPr lang="pt-P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  <a:cs typeface="Arial" pitchFamily="34" charset="0"/>
            </a:endParaRPr>
          </a:p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Os edifícios não são exceção e, em relação aos recursos mais críticos (como a água e a energia) terão um importante papel a desempenhar no futuro.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introdução manual 5"/>
          <p:cNvSpPr/>
          <p:nvPr/>
        </p:nvSpPr>
        <p:spPr>
          <a:xfrm>
            <a:off x="3131840" y="188640"/>
            <a:ext cx="6408712" cy="1800200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3491880" y="47667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2. A IMPORTÃNCIA DA EFICIÊNCIA HÍDRICA</a:t>
            </a:r>
            <a:endParaRPr lang="pt-P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burgerHeaven" pitchFamily="2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550" y="0"/>
            <a:ext cx="2730946" cy="2699139"/>
          </a:xfrm>
          <a:prstGeom prst="rect">
            <a:avLst/>
          </a:prstGeom>
        </p:spPr>
      </p:pic>
      <p:pic>
        <p:nvPicPr>
          <p:cNvPr id="8" name="Picture 2" descr="C:\Users\Silva Afonso\Desktop\Digitalizar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0000">
            <a:off x="3302931" y="2848598"/>
            <a:ext cx="4108935" cy="298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19010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107606" y="6172200"/>
            <a:ext cx="24878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 smtClean="0">
                <a:solidFill>
                  <a:schemeClr val="bg1"/>
                </a:solidFill>
                <a:latin typeface="HamburgerHeaven" pitchFamily="2" charset="0"/>
              </a:rPr>
              <a:t>9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76208" y="6196013"/>
            <a:ext cx="18185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EFICÊNCIA HÍDRICA DE PRODUTOS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5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página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11560" y="47667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Atualmente mais de mil milhões de pessoas no mundo não têm acesso a uma água potável de qualidade e este número não para de aumentar.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60" y="184482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burgerHeaven" pitchFamily="2" charset="0"/>
                <a:cs typeface="Arial" pitchFamily="34" charset="0"/>
              </a:rPr>
              <a:t>Na realidade, há mais pessoas hoje com acesso a telemóvel do que a água potável e saneamento… </a:t>
            </a:r>
            <a:endParaRPr lang="pt-PT" sz="2400" dirty="0">
              <a:latin typeface="HamburgerHeaven" pitchFamily="2" charset="0"/>
            </a:endParaRPr>
          </a:p>
        </p:txBody>
      </p:sp>
      <p:pic>
        <p:nvPicPr>
          <p:cNvPr id="8" name="Picture 2" descr="C:\Users\Silva Afonso\Desktop\harare_0812200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3629791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Silva Afonso\Desktop\imagesCALGXKA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96952"/>
            <a:ext cx="3744417" cy="27688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1591</Words>
  <Application>Microsoft Office PowerPoint</Application>
  <PresentationFormat>Apresentação no Ecrã (4:3)</PresentationFormat>
  <Paragraphs>176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36" baseType="lpstr">
      <vt:lpstr>Tema de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Design</dc:creator>
  <cp:lastModifiedBy>Silva Afonso</cp:lastModifiedBy>
  <cp:revision>91</cp:revision>
  <dcterms:created xsi:type="dcterms:W3CDTF">2010-07-07T22:07:24Z</dcterms:created>
  <dcterms:modified xsi:type="dcterms:W3CDTF">2014-11-03T21:57:40Z</dcterms:modified>
</cp:coreProperties>
</file>